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  <p:sldMasterId id="2147483724" r:id="rId2"/>
    <p:sldMasterId id="2147483726" r:id="rId3"/>
    <p:sldMasterId id="2147483728" r:id="rId4"/>
    <p:sldMasterId id="2147483730" r:id="rId5"/>
  </p:sldMasterIdLst>
  <p:notesMasterIdLst>
    <p:notesMasterId r:id="rId14"/>
  </p:notesMasterIdLst>
  <p:sldIdLst>
    <p:sldId id="300" r:id="rId6"/>
    <p:sldId id="301" r:id="rId7"/>
    <p:sldId id="302" r:id="rId8"/>
    <p:sldId id="303" r:id="rId9"/>
    <p:sldId id="307" r:id="rId10"/>
    <p:sldId id="306" r:id="rId11"/>
    <p:sldId id="308" r:id="rId12"/>
    <p:sldId id="304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16">
          <p15:clr>
            <a:srgbClr val="A4A3A4"/>
          </p15:clr>
        </p15:guide>
        <p15:guide id="3" pos="2880">
          <p15:clr>
            <a:srgbClr val="A4A3A4"/>
          </p15:clr>
        </p15:guide>
        <p15:guide id="4" pos="340">
          <p15:clr>
            <a:srgbClr val="A4A3A4"/>
          </p15:clr>
        </p15:guide>
        <p15:guide id="5" pos="54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zigon" initials="e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etel slog 3 – poudarek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ematski slog 2 – poudarek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81720" autoAdjust="0"/>
  </p:normalViewPr>
  <p:slideViewPr>
    <p:cSldViewPr>
      <p:cViewPr varScale="1">
        <p:scale>
          <a:sx n="88" d="100"/>
          <a:sy n="88" d="100"/>
        </p:scale>
        <p:origin x="1926" y="108"/>
      </p:cViewPr>
      <p:guideLst>
        <p:guide orient="horz" pos="2160"/>
        <p:guide orient="horz" pos="3816"/>
        <p:guide pos="2880"/>
        <p:guide pos="340"/>
        <p:guide pos="54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3F2C6-730B-4335-8AC1-BA1AE2484188}" type="datetimeFigureOut">
              <a:rPr lang="sv-SE" smtClean="0"/>
              <a:pPr/>
              <a:t>2016-04-06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DBE90-5989-4F39-A25B-15CB2D88B59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484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E90-5989-4F39-A25B-15CB2D88B59A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7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E90-5989-4F39-A25B-15CB2D88B59A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8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Tipično družinsko podjetje je v Sloveniji v letu 2014 s povprečno štirimi zaposlenimi ustvarilo nekaj več kot 600 tisoč evrov prihodkov in preko 16 tisoč evrov dobička. V povprečju so upravljali 660 tisoč evrov sredstev, pri čemur so tretjino svoj dejavnosti financirali z lastnim kapitalom, delež dolgov v financiranju pa je znašal 24%. Ustvarili so 6,8% čiste donosnosti na kapital (ROE), s čimer so močno prekašali povprečen gospodarski subjekt v Sloveniji, ki je v letu 2014 dosegel 3,1-odstoten donos na kapital. </a:t>
            </a: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E90-5989-4F39-A25B-15CB2D88B59A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635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nekoliko bolj podrobno analizo smo vzeli najboljša družinska podjetja v Sloveniji glede na BSX indeks, torej tista, ki imajo vrednost indeksa +2 in nimajo zabeleženega nobenega negativnega dogodka. Takšnih podjetij je v Sloveniji 1.929 ali slabih pet odstotkov vseh družinskih podjetij. </a:t>
            </a:r>
          </a:p>
          <a:p>
            <a:endParaRPr lang="sl-SI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 za podjetja, ki glede na razpoložljiva sredstva (kratkoročna, dolgoročna) in število zaposlenih najbolje izkoriščajo potencial rasti v smeri višine prihodkov od prodaje, profitni marži, povprečni plači, dodani vrednosti na zaposlenega in sami rasti prihodkov glede na primerljiva druga podjetja v Sloveniji.</a:t>
            </a:r>
          </a:p>
          <a:p>
            <a:endParaRPr lang="sl-SI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ta so v letu 2014 ustvarila 6,4 mrd. evrov prihodkov oz. kar četrtino (26%) vseh prihodkov družinskih podjetij ter 457 mio. evrov dobička, kar predstavlja dve tretjini (68%) ustvarjenega neto izida vseh družinskih podjetij. Najuspešnejša podjetja več kot polovico svoje dejavnosti financirajo z lastnim kapitalom (55%), delež dolgov v financiranju je v povprečju zgolj 19-</a:t>
            </a:r>
            <a:r>
              <a:rPr lang="sl-SI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ostoten</a:t>
            </a:r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Donosnost kapitala (ROE) znaša kar 16,2%. V povprečju zaposlujejo 13 oseb.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Trend gibanja sredstev, kapitala, celotnih prihodkov in čistega poslovnega izida je v vseh primerih pozitiven za zadnja tri zaključne poslovna leta, za katera imamo na voljo podatke za analizo (2012-2014). </a:t>
            </a:r>
          </a:p>
          <a:p>
            <a:endParaRPr lang="sl-SI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Njihov strukturni prerez v ničemer ne odstopa od celotnega segmenta družinskih podjetij kar se tiče velikosti, pravno organizacijske oblike, regijske pokritosti in starosti. Tudi panožni prerez ima podobno sliko z eno bistveno spremembo in sicer se med najbolj uspešnimi družinskimi podjetji pogosteje pojavljajo tista, ki se ukvarjajo s proizvodnjo kovinskih izdelkov na račun tistih, ki se ukvarjajo s podjetniškim in poslovnim svetovanjem.</a:t>
            </a:r>
          </a:p>
          <a:p>
            <a:endParaRPr lang="sl-SI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 se tiče ocen najboljših družinskih podjetij v Sloveniji so te po pričakovanjih zelo dobre: finančna ocena A (94 točk), dinamična ocena ++ (98 točk), plačilni indeks 81-100 (82 točk) in tveganje propada (</a:t>
            </a:r>
            <a:r>
              <a:rPr lang="sl-SI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</a:t>
            </a:r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</a:t>
            </a:r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AA (94 točk).</a:t>
            </a: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E90-5989-4F39-A25B-15CB2D88B59A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054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+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612803"/>
            <a:ext cx="8492400" cy="4370689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457189"/>
            <a:fld id="{C0F29B44-D908-40B3-987F-69607D963765}" type="slidenum">
              <a:rPr lang="de-DE">
                <a:solidFill>
                  <a:srgbClr val="346F36"/>
                </a:solidFill>
              </a:rPr>
              <a:pPr defTabSz="457189"/>
              <a:t>‹#›</a:t>
            </a:fld>
            <a:endParaRPr lang="de-DE" dirty="0">
              <a:solidFill>
                <a:srgbClr val="346F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 BRILLIANT HEADLINE GOES HERE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94706" y="6580801"/>
            <a:ext cx="564784" cy="277200"/>
          </a:xfrm>
          <a:prstGeom prst="rect">
            <a:avLst/>
          </a:prstGeom>
        </p:spPr>
        <p:txBody>
          <a:bodyPr/>
          <a:lstStyle/>
          <a:p>
            <a:pPr defTabSz="914378"/>
            <a:fld id="{0917F771-5409-4A7A-824B-C8B3DE51CD9C}" type="datetime1">
              <a:rPr lang="sv-SE" smtClean="0">
                <a:solidFill>
                  <a:prstClr val="black"/>
                </a:solidFill>
              </a:rPr>
              <a:pPr defTabSz="914378"/>
              <a:t>2016-04-06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106706" y="6580801"/>
            <a:ext cx="2016074" cy="277200"/>
          </a:xfrm>
          <a:prstGeom prst="rect">
            <a:avLst/>
          </a:prstGeom>
        </p:spPr>
        <p:txBody>
          <a:bodyPr/>
          <a:lstStyle/>
          <a:p>
            <a:pPr defTabSz="914378"/>
            <a:r>
              <a:rPr lang="sv-SE" smtClean="0">
                <a:solidFill>
                  <a:prstClr val="black"/>
                </a:solidFill>
              </a:rPr>
              <a:t>Sidfotstext</a:t>
            </a: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>
                <a:solidFill>
                  <a:srgbClr val="346F36"/>
                </a:solidFill>
              </a:rPr>
              <a:pPr/>
              <a:t>‹#›</a:t>
            </a:fld>
            <a:endParaRPr>
              <a:solidFill>
                <a:srgbClr val="346F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8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 mitte - Headlin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>
            <p:custDataLst>
              <p:tags r:id="rId1"/>
            </p:custDataLst>
          </p:nvPr>
        </p:nvSpPr>
        <p:spPr bwMode="gray">
          <a:xfrm>
            <a:off x="-3174" y="3357567"/>
            <a:ext cx="9143999" cy="8001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E6E6E6">
                  <a:shade val="100000"/>
                  <a:satMod val="115000"/>
                  <a:lumMod val="0"/>
                  <a:lumOff val="100000"/>
                  <a:alpha val="8100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71989" tIns="35994" rIns="35994" bIns="35994" numCol="1" rtlCol="0" anchor="ctr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smtClean="0">
              <a:solidFill>
                <a:srgbClr val="000000"/>
              </a:solidFill>
              <a:latin typeface="HelveticaNeueLT Com 45 Lt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" y="565201"/>
            <a:ext cx="8492400" cy="522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sv-S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612803"/>
            <a:ext cx="8492400" cy="43693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494706" y="6663267"/>
            <a:ext cx="564784" cy="210108"/>
          </a:xfrm>
          <a:prstGeom prst="rect">
            <a:avLst/>
          </a:prstGeom>
        </p:spPr>
        <p:txBody>
          <a:bodyPr/>
          <a:lstStyle/>
          <a:p>
            <a:pPr defTabSz="457189"/>
            <a:fld id="{390E31E5-A1E5-4402-AD24-BFCA0BB7B833}" type="datetime1">
              <a:rPr lang="de-DE" smtClean="0">
                <a:solidFill>
                  <a:prstClr val="black"/>
                </a:solidFill>
              </a:rPr>
              <a:pPr defTabSz="457189"/>
              <a:t>06.04.2016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1106707" y="6663267"/>
            <a:ext cx="2016074" cy="210108"/>
          </a:xfrm>
          <a:prstGeom prst="rect">
            <a:avLst/>
          </a:prstGeom>
        </p:spPr>
        <p:txBody>
          <a:bodyPr/>
          <a:lstStyle/>
          <a:p>
            <a:pPr defTabSz="457189"/>
            <a:r>
              <a:rPr lang="de-DE" smtClean="0">
                <a:solidFill>
                  <a:prstClr val="black"/>
                </a:solidFill>
              </a:rPr>
              <a:t>Präsentationsname |  Redner 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457189"/>
            <a:fld id="{C0F29B44-D908-40B3-987F-69607D963765}" type="slidenum">
              <a:rPr lang="de-DE">
                <a:solidFill>
                  <a:srgbClr val="346F36"/>
                </a:solidFill>
              </a:rPr>
              <a:pPr defTabSz="457189"/>
              <a:t>‹#›</a:t>
            </a:fld>
            <a:endParaRPr lang="de-DE" dirty="0">
              <a:solidFill>
                <a:srgbClr val="346F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3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L+SL+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sv-SE" dirty="0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324000" y="1612803"/>
            <a:ext cx="4186800" cy="43693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631019" y="1612803"/>
            <a:ext cx="4186800" cy="43693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087203"/>
            <a:ext cx="8496300" cy="360364"/>
          </a:xfrm>
        </p:spPr>
        <p:txBody>
          <a:bodyPr/>
          <a:lstStyle>
            <a:lvl1pPr marL="0" indent="0">
              <a:buFont typeface="Arial" pitchFamily="34" charset="0"/>
              <a:buNone/>
              <a:defRPr sz="1500" b="0" i="1" cap="none" baseline="0">
                <a:solidFill>
                  <a:srgbClr val="7F7F7F"/>
                </a:solidFill>
                <a:latin typeface="Times" pitchFamily="18" charset="0"/>
                <a:cs typeface="Times" pitchFamily="18" charset="0"/>
              </a:defRPr>
            </a:lvl1pPr>
            <a:lvl2pPr marL="0" indent="0">
              <a:buFont typeface="Arial" pitchFamily="34" charset="0"/>
              <a:buNone/>
              <a:defRPr/>
            </a:lvl2pPr>
            <a:lvl3pPr marL="0" indent="0">
              <a:buNone/>
              <a:defRPr/>
            </a:lvl3pPr>
            <a:lvl4pPr marL="268280" indent="0">
              <a:buNone/>
              <a:defRPr/>
            </a:lvl4pPr>
            <a:lvl5pPr marL="536561" indent="0">
              <a:buNone/>
              <a:defRPr/>
            </a:lvl5pPr>
          </a:lstStyle>
          <a:p>
            <a:pPr lvl="0"/>
            <a:r>
              <a:rPr lang="de-DE" dirty="0" smtClean="0"/>
              <a:t>Untertitel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7"/>
          </p:nvPr>
        </p:nvSpPr>
        <p:spPr>
          <a:xfrm>
            <a:off x="494706" y="6663267"/>
            <a:ext cx="564784" cy="210108"/>
          </a:xfrm>
          <a:prstGeom prst="rect">
            <a:avLst/>
          </a:prstGeom>
        </p:spPr>
        <p:txBody>
          <a:bodyPr/>
          <a:lstStyle/>
          <a:p>
            <a:pPr defTabSz="457189"/>
            <a:fld id="{9D73868C-1AB7-4E04-B3C7-3A1EDF2AC104}" type="datetime1">
              <a:rPr lang="de-DE" smtClean="0">
                <a:solidFill>
                  <a:prstClr val="black"/>
                </a:solidFill>
              </a:rPr>
              <a:pPr defTabSz="457189"/>
              <a:t>06.04.2016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>
          <a:xfrm>
            <a:off x="1106707" y="6663267"/>
            <a:ext cx="2016074" cy="210108"/>
          </a:xfrm>
          <a:prstGeom prst="rect">
            <a:avLst/>
          </a:prstGeom>
        </p:spPr>
        <p:txBody>
          <a:bodyPr/>
          <a:lstStyle/>
          <a:p>
            <a:pPr defTabSz="457189"/>
            <a:r>
              <a:rPr lang="de-DE" smtClean="0">
                <a:solidFill>
                  <a:prstClr val="black"/>
                </a:solidFill>
              </a:rPr>
              <a:t>Präsentationsname |  Redner 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457189"/>
            <a:fld id="{C0F29B44-D908-40B3-987F-69607D963765}" type="slidenum">
              <a:rPr lang="de-DE">
                <a:solidFill>
                  <a:srgbClr val="346F36"/>
                </a:solidFill>
              </a:rPr>
              <a:pPr defTabSz="457189"/>
              <a:t>‹#›</a:t>
            </a:fld>
            <a:endParaRPr lang="de-DE" dirty="0">
              <a:solidFill>
                <a:srgbClr val="346F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82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31"/>
          <p:cNvSpPr txBox="1"/>
          <p:nvPr userDrawn="1"/>
        </p:nvSpPr>
        <p:spPr>
          <a:xfrm>
            <a:off x="-8092" y="6663281"/>
            <a:ext cx="9152092" cy="194735"/>
          </a:xfrm>
          <a:prstGeom prst="rect">
            <a:avLst/>
          </a:prstGeom>
          <a:solidFill>
            <a:srgbClr val="BDCF31"/>
          </a:solidFill>
          <a:ln>
            <a:solidFill>
              <a:srgbClr val="BDCF31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defTabSz="914378"/>
            <a:endParaRPr lang="de-DE" noProof="1" smtClean="0">
              <a:solidFill>
                <a:prstClr val="black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23850" y="565201"/>
            <a:ext cx="8493969" cy="522000"/>
          </a:xfrm>
          <a:prstGeom prst="rect">
            <a:avLst/>
          </a:prstGeom>
        </p:spPr>
        <p:txBody>
          <a:bodyPr vert="horz" lIns="0" tIns="45712" rIns="0" bIns="45712" rtlCol="0" anchor="b" anchorCtr="0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23850" y="1612293"/>
            <a:ext cx="8492605" cy="4368107"/>
          </a:xfrm>
          <a:prstGeom prst="rect">
            <a:avLst/>
          </a:prstGeom>
        </p:spPr>
        <p:txBody>
          <a:bodyPr vert="horz" lIns="0" tIns="45712" rIns="0" bIns="45712" rtlCol="0">
            <a:noAutofit/>
          </a:bodyPr>
          <a:lstStyle/>
          <a:p>
            <a:pPr lvl="0"/>
            <a:r>
              <a:rPr lang="sv-SE" dirty="0" smtClean="0"/>
              <a:t>Headline versal 18 pt</a:t>
            </a:r>
          </a:p>
          <a:p>
            <a:pPr lvl="1"/>
            <a:r>
              <a:rPr lang="sv-SE" dirty="0" smtClean="0"/>
              <a:t>Subheadline / einleitung / auszeichnung</a:t>
            </a:r>
          </a:p>
          <a:p>
            <a:pPr lvl="2"/>
            <a:r>
              <a:rPr lang="sv-SE" dirty="0" smtClean="0"/>
              <a:t>Dritte ebene</a:t>
            </a:r>
          </a:p>
          <a:p>
            <a:pPr lvl="3"/>
            <a:r>
              <a:rPr lang="sv-SE" dirty="0" smtClean="0"/>
              <a:t>Vierte ebene</a:t>
            </a:r>
          </a:p>
          <a:p>
            <a:pPr lvl="4"/>
            <a:r>
              <a:rPr lang="sv-SE" dirty="0" smtClean="0"/>
              <a:t>Fünfte ebene</a:t>
            </a:r>
          </a:p>
          <a:p>
            <a:pPr lvl="5"/>
            <a:r>
              <a:rPr lang="sv-SE" dirty="0" smtClean="0"/>
              <a:t>Sechste ebene</a:t>
            </a:r>
          </a:p>
          <a:p>
            <a:pPr lvl="6"/>
            <a:r>
              <a:rPr lang="sv-SE" dirty="0" smtClean="0"/>
              <a:t>Siebte ebene</a:t>
            </a:r>
          </a:p>
          <a:p>
            <a:pPr lvl="7"/>
            <a:r>
              <a:rPr lang="sv-SE" dirty="0" smtClean="0"/>
              <a:t>Achte ebene</a:t>
            </a:r>
          </a:p>
          <a:p>
            <a:pPr lvl="8"/>
            <a:r>
              <a:rPr lang="sv-SE" dirty="0" smtClean="0"/>
              <a:t>Neunte ebene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93106" y="6663267"/>
            <a:ext cx="201600" cy="210108"/>
          </a:xfrm>
          <a:prstGeom prst="rect">
            <a:avLst/>
          </a:prstGeom>
        </p:spPr>
        <p:txBody>
          <a:bodyPr lIns="0" tIns="45712" rIns="0" bIns="45712" anchor="ctr" anchorCtr="0"/>
          <a:lstStyle>
            <a:lvl1pPr>
              <a:defRPr lang="sv-SE" sz="500" b="1" smtClean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defTabSz="457189"/>
            <a:fld id="{C0F29B44-D908-40B3-987F-69607D963765}" type="slidenum">
              <a:rPr lang="de-DE">
                <a:solidFill>
                  <a:srgbClr val="346F36"/>
                </a:solidFill>
              </a:rPr>
              <a:pPr defTabSz="457189"/>
              <a:t>‹#›</a:t>
            </a:fld>
            <a:endParaRPr lang="de-DE" dirty="0">
              <a:solidFill>
                <a:srgbClr val="346F36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323850" y="-99391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-144524" y="224664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8,60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 rot="16200000" flipV="1">
            <a:off x="-58824" y="283679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-144524" y="980746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6,50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14" name="Gerade Verbindung 13"/>
          <p:cNvCxnSpPr/>
          <p:nvPr/>
        </p:nvCxnSpPr>
        <p:spPr>
          <a:xfrm rot="16200000" flipV="1">
            <a:off x="-58824" y="1039765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-144524" y="1506844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5,04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>
          <a:xfrm rot="16200000" flipV="1">
            <a:off x="-58824" y="1565857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-145062" y="5870906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7,10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0" name="Gerade Verbindung 19"/>
          <p:cNvCxnSpPr/>
          <p:nvPr/>
        </p:nvCxnSpPr>
        <p:spPr>
          <a:xfrm rot="16200000" flipV="1">
            <a:off x="-59363" y="5933092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78180" y="-80459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11,80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2" name="Gerade Verbindung 21"/>
          <p:cNvCxnSpPr/>
          <p:nvPr/>
        </p:nvCxnSpPr>
        <p:spPr>
          <a:xfrm flipV="1">
            <a:off x="8820150" y="-99391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8641118" y="-80459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15,73</a:t>
            </a:r>
            <a:endParaRPr lang="de-DE" sz="400" dirty="0">
              <a:solidFill>
                <a:srgbClr val="EEECE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9173333" y="224664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8,60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5" name="Gerade Verbindung 24"/>
          <p:cNvCxnSpPr/>
          <p:nvPr/>
        </p:nvCxnSpPr>
        <p:spPr>
          <a:xfrm rot="16200000" flipV="1">
            <a:off x="9199508" y="283679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9173333" y="980746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6,50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7" name="Gerade Verbindung 26"/>
          <p:cNvCxnSpPr/>
          <p:nvPr/>
        </p:nvCxnSpPr>
        <p:spPr>
          <a:xfrm rot="16200000" flipV="1">
            <a:off x="9202921" y="1036484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9173333" y="1506844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5,04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9" name="Gerade Verbindung 28"/>
          <p:cNvCxnSpPr/>
          <p:nvPr/>
        </p:nvCxnSpPr>
        <p:spPr>
          <a:xfrm rot="16200000" flipV="1">
            <a:off x="9199508" y="1565857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9172795" y="5832444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7,10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31" name="Gerade Verbindung 30"/>
          <p:cNvCxnSpPr/>
          <p:nvPr/>
        </p:nvCxnSpPr>
        <p:spPr>
          <a:xfrm rot="16200000" flipV="1">
            <a:off x="9198971" y="5933793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dobjekt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1" y="6122004"/>
            <a:ext cx="1000308" cy="475348"/>
          </a:xfrm>
          <a:prstGeom prst="rect">
            <a:avLst/>
          </a:prstGeom>
        </p:spPr>
      </p:pic>
      <p:pic>
        <p:nvPicPr>
          <p:cNvPr id="33" name="Slika 32" descr="DB_WWN Logo_RGB Lef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8180" y="6213174"/>
            <a:ext cx="1169483" cy="3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1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378" rtl="0" eaLnBrk="1" latinLnBrk="0" hangingPunct="1">
        <a:spcBef>
          <a:spcPct val="0"/>
        </a:spcBef>
        <a:buNone/>
        <a:defRPr sz="21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ts val="1000"/>
        </a:spcBef>
        <a:buClr>
          <a:schemeClr val="accent1"/>
        </a:buClr>
        <a:buFont typeface="Arial" pitchFamily="34" charset="0"/>
        <a:buNone/>
        <a:tabLst/>
        <a:defRPr lang="sv-SE" sz="1800" b="1" kern="1200" cap="none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ts val="800"/>
        </a:spcBef>
        <a:buClr>
          <a:schemeClr val="accent1"/>
        </a:buClr>
        <a:buFont typeface="Arial" pitchFamily="34" charset="0"/>
        <a:buNone/>
        <a:tabLst/>
        <a:defRPr lang="sv-SE" sz="1800" b="1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68281" indent="-268281" algn="l" defTabSz="809605" rtl="0" eaLnBrk="1" latinLnBrk="0" hangingPunct="1">
        <a:spcBef>
          <a:spcPts val="1000"/>
        </a:spcBef>
        <a:buClr>
          <a:schemeClr val="accent1"/>
        </a:buClr>
        <a:buFont typeface="Arial" pitchFamily="34" charset="0"/>
        <a:buChar char="●"/>
        <a:defRPr lang="sv-SE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269868" indent="-269868" algn="l" defTabSz="914378" rtl="0" eaLnBrk="1" latinLnBrk="0" hangingPunct="1">
        <a:spcBef>
          <a:spcPts val="1000"/>
        </a:spcBef>
        <a:buClr>
          <a:schemeClr val="accent1"/>
        </a:buClr>
        <a:buFont typeface="+mj-lt"/>
        <a:buAutoNum type="arabicPeriod"/>
        <a:tabLst/>
        <a:defRPr lang="sv-SE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4975" indent="-269868" algn="l" defTabSz="914378" rtl="0" eaLnBrk="1" latinLnBrk="0" hangingPunct="1">
        <a:spcBef>
          <a:spcPts val="1000"/>
        </a:spcBef>
        <a:buClr>
          <a:schemeClr val="accent1"/>
        </a:buClr>
        <a:buFont typeface="Symbol" pitchFamily="18" charset="2"/>
        <a:buChar char="-"/>
        <a:defRPr lang="sv-SE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41325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804843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804843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804843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31"/>
          <p:cNvSpPr txBox="1"/>
          <p:nvPr userDrawn="1"/>
        </p:nvSpPr>
        <p:spPr>
          <a:xfrm>
            <a:off x="-8092" y="6663281"/>
            <a:ext cx="9152092" cy="194735"/>
          </a:xfrm>
          <a:prstGeom prst="rect">
            <a:avLst/>
          </a:prstGeom>
          <a:solidFill>
            <a:srgbClr val="BDCF31"/>
          </a:solidFill>
          <a:ln>
            <a:solidFill>
              <a:srgbClr val="BDCF31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defTabSz="914378"/>
            <a:endParaRPr lang="de-DE" noProof="1" smtClean="0">
              <a:solidFill>
                <a:prstClr val="black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23850" y="565201"/>
            <a:ext cx="8493969" cy="522000"/>
          </a:xfrm>
          <a:prstGeom prst="rect">
            <a:avLst/>
          </a:prstGeom>
        </p:spPr>
        <p:txBody>
          <a:bodyPr vert="horz" lIns="0" tIns="45712" rIns="0" bIns="45712" rtlCol="0" anchor="b" anchorCtr="0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23850" y="1612293"/>
            <a:ext cx="8492605" cy="4368107"/>
          </a:xfrm>
          <a:prstGeom prst="rect">
            <a:avLst/>
          </a:prstGeom>
        </p:spPr>
        <p:txBody>
          <a:bodyPr vert="horz" lIns="0" tIns="45712" rIns="0" bIns="45712" rtlCol="0">
            <a:noAutofit/>
          </a:bodyPr>
          <a:lstStyle/>
          <a:p>
            <a:pPr lvl="0"/>
            <a:r>
              <a:rPr lang="sv-SE" dirty="0" smtClean="0"/>
              <a:t>Headline versal 18 pt</a:t>
            </a:r>
          </a:p>
          <a:p>
            <a:pPr lvl="1"/>
            <a:r>
              <a:rPr lang="sv-SE" dirty="0" smtClean="0"/>
              <a:t>Subheadline / Einleitung / Auszeichnung</a:t>
            </a:r>
          </a:p>
          <a:p>
            <a:pPr lvl="2"/>
            <a:r>
              <a:rPr lang="sv-SE" dirty="0" smtClean="0"/>
              <a:t>Dritte Ebene</a:t>
            </a:r>
          </a:p>
          <a:p>
            <a:pPr lvl="3"/>
            <a:r>
              <a:rPr lang="sv-SE" dirty="0" smtClean="0"/>
              <a:t>Vierte Ebene</a:t>
            </a:r>
          </a:p>
          <a:p>
            <a:pPr lvl="4"/>
            <a:r>
              <a:rPr lang="sv-SE" dirty="0" smtClean="0"/>
              <a:t>Fünfte Ebene</a:t>
            </a:r>
          </a:p>
          <a:p>
            <a:pPr lvl="5"/>
            <a:r>
              <a:rPr lang="sv-SE" dirty="0" smtClean="0"/>
              <a:t>Sechste Ebene</a:t>
            </a:r>
          </a:p>
          <a:p>
            <a:pPr lvl="6"/>
            <a:r>
              <a:rPr lang="sv-SE" dirty="0" smtClean="0"/>
              <a:t>Siebte Ebene</a:t>
            </a:r>
          </a:p>
          <a:p>
            <a:pPr lvl="7"/>
            <a:r>
              <a:rPr lang="sv-SE" dirty="0" smtClean="0"/>
              <a:t>Achte Ebene</a:t>
            </a:r>
          </a:p>
          <a:p>
            <a:pPr lvl="8"/>
            <a:r>
              <a:rPr lang="sv-SE" dirty="0" smtClean="0"/>
              <a:t>Neunte Ebene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93106" y="6663267"/>
            <a:ext cx="201600" cy="210108"/>
          </a:xfrm>
          <a:prstGeom prst="rect">
            <a:avLst/>
          </a:prstGeom>
        </p:spPr>
        <p:txBody>
          <a:bodyPr lIns="0" tIns="45712" rIns="0" bIns="45712" anchor="ctr" anchorCtr="0"/>
          <a:lstStyle>
            <a:lvl1pPr>
              <a:defRPr lang="sv-SE" sz="500" b="1" smtClean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defTabSz="457189"/>
            <a:fld id="{C0F29B44-D908-40B3-987F-69607D963765}" type="slidenum">
              <a:rPr lang="de-DE">
                <a:solidFill>
                  <a:srgbClr val="346F36"/>
                </a:solidFill>
              </a:rPr>
              <a:pPr defTabSz="457189"/>
              <a:t>‹#›</a:t>
            </a:fld>
            <a:endParaRPr lang="de-DE" dirty="0">
              <a:solidFill>
                <a:srgbClr val="346F36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323850" y="-99391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-144524" y="224664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8,60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 rot="16200000" flipV="1">
            <a:off x="-58824" y="283679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-144524" y="980746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6,50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14" name="Gerade Verbindung 13"/>
          <p:cNvCxnSpPr/>
          <p:nvPr/>
        </p:nvCxnSpPr>
        <p:spPr>
          <a:xfrm rot="16200000" flipV="1">
            <a:off x="-58824" y="1039765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-144524" y="1506844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5,04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>
          <a:xfrm rot="16200000" flipV="1">
            <a:off x="-58824" y="1565857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-145062" y="5870906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7,10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0" name="Gerade Verbindung 19"/>
          <p:cNvCxnSpPr/>
          <p:nvPr/>
        </p:nvCxnSpPr>
        <p:spPr>
          <a:xfrm rot="16200000" flipV="1">
            <a:off x="-59363" y="5933092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78180" y="-80459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11,80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2" name="Gerade Verbindung 21"/>
          <p:cNvCxnSpPr/>
          <p:nvPr/>
        </p:nvCxnSpPr>
        <p:spPr>
          <a:xfrm flipV="1">
            <a:off x="8820150" y="-99391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8641118" y="-80459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15,73</a:t>
            </a:r>
            <a:endParaRPr lang="de-DE" sz="400" dirty="0">
              <a:solidFill>
                <a:srgbClr val="EEECE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9173333" y="224664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8,60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5" name="Gerade Verbindung 24"/>
          <p:cNvCxnSpPr/>
          <p:nvPr/>
        </p:nvCxnSpPr>
        <p:spPr>
          <a:xfrm rot="16200000" flipV="1">
            <a:off x="9199508" y="283679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9173333" y="980746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6,50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7" name="Gerade Verbindung 26"/>
          <p:cNvCxnSpPr/>
          <p:nvPr/>
        </p:nvCxnSpPr>
        <p:spPr>
          <a:xfrm rot="16200000" flipV="1">
            <a:off x="9202921" y="1036484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9173333" y="1506844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5,04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9" name="Gerade Verbindung 28"/>
          <p:cNvCxnSpPr/>
          <p:nvPr/>
        </p:nvCxnSpPr>
        <p:spPr>
          <a:xfrm rot="16200000" flipV="1">
            <a:off x="9199508" y="1565857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9172795" y="5832444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7,10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31" name="Gerade Verbindung 30"/>
          <p:cNvCxnSpPr/>
          <p:nvPr/>
        </p:nvCxnSpPr>
        <p:spPr>
          <a:xfrm rot="16200000" flipV="1">
            <a:off x="9198971" y="5933793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dobjekt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21" y="6066295"/>
            <a:ext cx="887847" cy="475348"/>
          </a:xfrm>
          <a:prstGeom prst="rect">
            <a:avLst/>
          </a:prstGeom>
        </p:spPr>
      </p:pic>
      <p:pic>
        <p:nvPicPr>
          <p:cNvPr id="33" name="Slika 32" descr="DB_WWN Logo_RGB Lef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8181" y="6218637"/>
            <a:ext cx="983260" cy="3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1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378" rtl="0" eaLnBrk="1" latinLnBrk="0" hangingPunct="1">
        <a:spcBef>
          <a:spcPct val="0"/>
        </a:spcBef>
        <a:buNone/>
        <a:defRPr sz="21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ts val="1000"/>
        </a:spcBef>
        <a:buClr>
          <a:schemeClr val="accent1"/>
        </a:buClr>
        <a:buFont typeface="Arial" pitchFamily="34" charset="0"/>
        <a:buNone/>
        <a:tabLst/>
        <a:defRPr lang="sv-SE" sz="1400" b="1" kern="1200" cap="all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ts val="800"/>
        </a:spcBef>
        <a:buClr>
          <a:schemeClr val="accent1"/>
        </a:buClr>
        <a:buFont typeface="Arial" pitchFamily="34" charset="0"/>
        <a:buNone/>
        <a:tabLst/>
        <a:defRPr lang="sv-SE" sz="1400" b="1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68281" indent="-268281" algn="l" defTabSz="809605" rtl="0" eaLnBrk="1" latinLnBrk="0" hangingPunct="1">
        <a:spcBef>
          <a:spcPts val="1000"/>
        </a:spcBef>
        <a:buClr>
          <a:schemeClr val="accent1"/>
        </a:buClr>
        <a:buFont typeface="Arial" pitchFamily="34" charset="0"/>
        <a:buChar char="●"/>
        <a:defRPr lang="sv-S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269868" indent="-269868" algn="l" defTabSz="914378" rtl="0" eaLnBrk="1" latinLnBrk="0" hangingPunct="1">
        <a:spcBef>
          <a:spcPts val="1000"/>
        </a:spcBef>
        <a:buClr>
          <a:schemeClr val="accent1"/>
        </a:buClr>
        <a:buFont typeface="+mj-lt"/>
        <a:buAutoNum type="arabicPeriod"/>
        <a:tabLst/>
        <a:defRPr lang="sv-S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4975" indent="-269868" algn="l" defTabSz="914378" rtl="0" eaLnBrk="1" latinLnBrk="0" hangingPunct="1">
        <a:spcBef>
          <a:spcPts val="1000"/>
        </a:spcBef>
        <a:buClr>
          <a:schemeClr val="accent1"/>
        </a:buClr>
        <a:buFont typeface="Symbol" pitchFamily="18" charset="2"/>
        <a:buChar char="-"/>
        <a:defRPr lang="sv-SE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41325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04843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804843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804843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31"/>
          <p:cNvSpPr txBox="1"/>
          <p:nvPr userDrawn="1"/>
        </p:nvSpPr>
        <p:spPr>
          <a:xfrm>
            <a:off x="-8092" y="6663279"/>
            <a:ext cx="9152092" cy="194735"/>
          </a:xfrm>
          <a:prstGeom prst="rect">
            <a:avLst/>
          </a:prstGeom>
          <a:solidFill>
            <a:srgbClr val="BDCF31"/>
          </a:solidFill>
          <a:ln>
            <a:solidFill>
              <a:srgbClr val="BDCF31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defTabSz="914378"/>
            <a:endParaRPr lang="de-DE" noProof="1" smtClean="0">
              <a:solidFill>
                <a:prstClr val="black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23850" y="565201"/>
            <a:ext cx="8493969" cy="522000"/>
          </a:xfrm>
          <a:prstGeom prst="rect">
            <a:avLst/>
          </a:prstGeom>
        </p:spPr>
        <p:txBody>
          <a:bodyPr vert="horz" lIns="0" tIns="45712" rIns="0" bIns="45712" rtlCol="0" anchor="b" anchorCtr="0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23850" y="1612293"/>
            <a:ext cx="8492605" cy="4368107"/>
          </a:xfrm>
          <a:prstGeom prst="rect">
            <a:avLst/>
          </a:prstGeom>
        </p:spPr>
        <p:txBody>
          <a:bodyPr vert="horz" lIns="0" tIns="45712" rIns="0" bIns="45712" rtlCol="0">
            <a:noAutofit/>
          </a:bodyPr>
          <a:lstStyle/>
          <a:p>
            <a:pPr lvl="0"/>
            <a:r>
              <a:rPr lang="sv-SE" dirty="0" smtClean="0"/>
              <a:t>Headline versal 18 pt</a:t>
            </a:r>
          </a:p>
          <a:p>
            <a:pPr lvl="1"/>
            <a:r>
              <a:rPr lang="sv-SE" dirty="0" smtClean="0"/>
              <a:t>Subheadline / Einleitung / Auszeichnung</a:t>
            </a:r>
          </a:p>
          <a:p>
            <a:pPr lvl="2"/>
            <a:r>
              <a:rPr lang="sv-SE" dirty="0" smtClean="0"/>
              <a:t>Dritte Ebene</a:t>
            </a:r>
          </a:p>
          <a:p>
            <a:pPr lvl="3"/>
            <a:r>
              <a:rPr lang="sv-SE" dirty="0" smtClean="0"/>
              <a:t>Vierte Ebene</a:t>
            </a:r>
          </a:p>
          <a:p>
            <a:pPr lvl="4"/>
            <a:r>
              <a:rPr lang="sv-SE" dirty="0" smtClean="0"/>
              <a:t>Fünfte Ebene</a:t>
            </a:r>
          </a:p>
          <a:p>
            <a:pPr lvl="5"/>
            <a:r>
              <a:rPr lang="sv-SE" dirty="0" smtClean="0"/>
              <a:t>Sechste Ebene</a:t>
            </a:r>
          </a:p>
          <a:p>
            <a:pPr lvl="6"/>
            <a:r>
              <a:rPr lang="sv-SE" dirty="0" smtClean="0"/>
              <a:t>Siebte Ebene</a:t>
            </a:r>
          </a:p>
          <a:p>
            <a:pPr lvl="7"/>
            <a:r>
              <a:rPr lang="sv-SE" dirty="0" smtClean="0"/>
              <a:t>Achte Ebene</a:t>
            </a:r>
          </a:p>
          <a:p>
            <a:pPr lvl="8"/>
            <a:r>
              <a:rPr lang="sv-SE" dirty="0" smtClean="0"/>
              <a:t>Neunte Ebene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93106" y="6663267"/>
            <a:ext cx="201600" cy="210108"/>
          </a:xfrm>
          <a:prstGeom prst="rect">
            <a:avLst/>
          </a:prstGeom>
        </p:spPr>
        <p:txBody>
          <a:bodyPr lIns="0" tIns="45712" rIns="0" bIns="45712" anchor="ctr" anchorCtr="0"/>
          <a:lstStyle>
            <a:lvl1pPr>
              <a:defRPr lang="sv-SE" sz="500" b="1" smtClean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defTabSz="457189"/>
            <a:fld id="{C0F29B44-D908-40B3-987F-69607D963765}" type="slidenum">
              <a:rPr lang="de-DE">
                <a:solidFill>
                  <a:srgbClr val="346F36"/>
                </a:solidFill>
              </a:rPr>
              <a:pPr defTabSz="457189"/>
              <a:t>‹#›</a:t>
            </a:fld>
            <a:endParaRPr lang="de-DE" dirty="0">
              <a:solidFill>
                <a:srgbClr val="346F36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323850" y="-99391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-144524" y="224662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8,60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 rot="16200000" flipV="1">
            <a:off x="-58824" y="283679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-144524" y="980744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6,50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14" name="Gerade Verbindung 13"/>
          <p:cNvCxnSpPr/>
          <p:nvPr/>
        </p:nvCxnSpPr>
        <p:spPr>
          <a:xfrm rot="16200000" flipV="1">
            <a:off x="-58824" y="1039765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-144524" y="1506842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5,04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>
          <a:xfrm rot="16200000" flipV="1">
            <a:off x="-58824" y="1565857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-145062" y="5870904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7,10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0" name="Gerade Verbindung 19"/>
          <p:cNvCxnSpPr/>
          <p:nvPr/>
        </p:nvCxnSpPr>
        <p:spPr>
          <a:xfrm rot="16200000" flipV="1">
            <a:off x="-59363" y="5933092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78180" y="-80461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11,80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2" name="Gerade Verbindung 21"/>
          <p:cNvCxnSpPr/>
          <p:nvPr/>
        </p:nvCxnSpPr>
        <p:spPr>
          <a:xfrm flipV="1">
            <a:off x="8820150" y="-99391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8641118" y="-80461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15,73</a:t>
            </a:r>
            <a:endParaRPr lang="de-DE" sz="400" dirty="0">
              <a:solidFill>
                <a:srgbClr val="EEECE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9173333" y="224662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8,60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5" name="Gerade Verbindung 24"/>
          <p:cNvCxnSpPr/>
          <p:nvPr/>
        </p:nvCxnSpPr>
        <p:spPr>
          <a:xfrm rot="16200000" flipV="1">
            <a:off x="9199508" y="283679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9173333" y="980744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6,50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7" name="Gerade Verbindung 26"/>
          <p:cNvCxnSpPr/>
          <p:nvPr/>
        </p:nvCxnSpPr>
        <p:spPr>
          <a:xfrm rot="16200000" flipV="1">
            <a:off x="9202921" y="1036484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9173333" y="1506842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5,04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9" name="Gerade Verbindung 28"/>
          <p:cNvCxnSpPr/>
          <p:nvPr/>
        </p:nvCxnSpPr>
        <p:spPr>
          <a:xfrm rot="16200000" flipV="1">
            <a:off x="9199508" y="1565857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9172795" y="5832442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7,10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31" name="Gerade Verbindung 30"/>
          <p:cNvCxnSpPr/>
          <p:nvPr/>
        </p:nvCxnSpPr>
        <p:spPr>
          <a:xfrm rot="16200000" flipV="1">
            <a:off x="9198971" y="5933793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dobjekt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19" y="6066295"/>
            <a:ext cx="887847" cy="475348"/>
          </a:xfrm>
          <a:prstGeom prst="rect">
            <a:avLst/>
          </a:prstGeom>
        </p:spPr>
      </p:pic>
      <p:pic>
        <p:nvPicPr>
          <p:cNvPr id="33" name="Slika 32" descr="DB_WWN Logo_RGB Lef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8181" y="6218637"/>
            <a:ext cx="983260" cy="3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1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378" rtl="0" eaLnBrk="1" latinLnBrk="0" hangingPunct="1">
        <a:spcBef>
          <a:spcPct val="0"/>
        </a:spcBef>
        <a:buNone/>
        <a:defRPr sz="21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ts val="1000"/>
        </a:spcBef>
        <a:buClr>
          <a:schemeClr val="accent1"/>
        </a:buClr>
        <a:buFont typeface="Arial" pitchFamily="34" charset="0"/>
        <a:buNone/>
        <a:tabLst/>
        <a:defRPr lang="sv-SE" sz="1400" b="1" kern="1200" cap="all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ts val="800"/>
        </a:spcBef>
        <a:buClr>
          <a:schemeClr val="accent1"/>
        </a:buClr>
        <a:buFont typeface="Arial" pitchFamily="34" charset="0"/>
        <a:buNone/>
        <a:tabLst/>
        <a:defRPr lang="sv-SE" sz="1400" b="1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68281" indent="-268281" algn="l" defTabSz="809605" rtl="0" eaLnBrk="1" latinLnBrk="0" hangingPunct="1">
        <a:spcBef>
          <a:spcPts val="1000"/>
        </a:spcBef>
        <a:buClr>
          <a:schemeClr val="accent1"/>
        </a:buClr>
        <a:buFont typeface="Arial" pitchFamily="34" charset="0"/>
        <a:buChar char="●"/>
        <a:defRPr lang="sv-S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269868" indent="-269868" algn="l" defTabSz="914378" rtl="0" eaLnBrk="1" latinLnBrk="0" hangingPunct="1">
        <a:spcBef>
          <a:spcPts val="1000"/>
        </a:spcBef>
        <a:buClr>
          <a:schemeClr val="accent1"/>
        </a:buClr>
        <a:buFont typeface="+mj-lt"/>
        <a:buAutoNum type="arabicPeriod"/>
        <a:tabLst/>
        <a:defRPr lang="sv-S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4975" indent="-269868" algn="l" defTabSz="914378" rtl="0" eaLnBrk="1" latinLnBrk="0" hangingPunct="1">
        <a:spcBef>
          <a:spcPts val="1000"/>
        </a:spcBef>
        <a:buClr>
          <a:schemeClr val="accent1"/>
        </a:buClr>
        <a:buFont typeface="Symbol" pitchFamily="18" charset="2"/>
        <a:buChar char="-"/>
        <a:defRPr lang="sv-SE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41325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04843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804843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804843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31"/>
          <p:cNvSpPr txBox="1"/>
          <p:nvPr userDrawn="1"/>
        </p:nvSpPr>
        <p:spPr>
          <a:xfrm>
            <a:off x="-8092" y="6663277"/>
            <a:ext cx="9152092" cy="194735"/>
          </a:xfrm>
          <a:prstGeom prst="rect">
            <a:avLst/>
          </a:prstGeom>
          <a:solidFill>
            <a:srgbClr val="BDCF31"/>
          </a:solidFill>
          <a:ln>
            <a:solidFill>
              <a:srgbClr val="BDCF31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defTabSz="914378"/>
            <a:endParaRPr lang="de-DE" noProof="1" smtClean="0">
              <a:solidFill>
                <a:prstClr val="black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23850" y="565201"/>
            <a:ext cx="8493969" cy="522000"/>
          </a:xfrm>
          <a:prstGeom prst="rect">
            <a:avLst/>
          </a:prstGeom>
        </p:spPr>
        <p:txBody>
          <a:bodyPr vert="horz" lIns="0" tIns="45712" rIns="0" bIns="45712" rtlCol="0" anchor="b" anchorCtr="0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23850" y="1612293"/>
            <a:ext cx="8492605" cy="4368107"/>
          </a:xfrm>
          <a:prstGeom prst="rect">
            <a:avLst/>
          </a:prstGeom>
        </p:spPr>
        <p:txBody>
          <a:bodyPr vert="horz" lIns="0" tIns="45712" rIns="0" bIns="45712" rtlCol="0">
            <a:noAutofit/>
          </a:bodyPr>
          <a:lstStyle/>
          <a:p>
            <a:pPr lvl="0"/>
            <a:r>
              <a:rPr lang="sv-SE" dirty="0" smtClean="0"/>
              <a:t>Headline versal 18 pt</a:t>
            </a:r>
          </a:p>
          <a:p>
            <a:pPr lvl="1"/>
            <a:r>
              <a:rPr lang="sv-SE" dirty="0" smtClean="0"/>
              <a:t>Subheadline / Einleitung / Auszeichnung</a:t>
            </a:r>
          </a:p>
          <a:p>
            <a:pPr lvl="2"/>
            <a:r>
              <a:rPr lang="sv-SE" dirty="0" smtClean="0"/>
              <a:t>Dritte Ebene</a:t>
            </a:r>
          </a:p>
          <a:p>
            <a:pPr lvl="3"/>
            <a:r>
              <a:rPr lang="sv-SE" dirty="0" smtClean="0"/>
              <a:t>Vierte Ebene</a:t>
            </a:r>
          </a:p>
          <a:p>
            <a:pPr lvl="4"/>
            <a:r>
              <a:rPr lang="sv-SE" dirty="0" smtClean="0"/>
              <a:t>Fünfte Ebene</a:t>
            </a:r>
          </a:p>
          <a:p>
            <a:pPr lvl="5"/>
            <a:r>
              <a:rPr lang="sv-SE" dirty="0" smtClean="0"/>
              <a:t>Sechste Ebene</a:t>
            </a:r>
          </a:p>
          <a:p>
            <a:pPr lvl="6"/>
            <a:r>
              <a:rPr lang="sv-SE" dirty="0" smtClean="0"/>
              <a:t>Siebte Ebene</a:t>
            </a:r>
          </a:p>
          <a:p>
            <a:pPr lvl="7"/>
            <a:r>
              <a:rPr lang="sv-SE" dirty="0" smtClean="0"/>
              <a:t>Achte Ebene</a:t>
            </a:r>
          </a:p>
          <a:p>
            <a:pPr lvl="8"/>
            <a:r>
              <a:rPr lang="sv-SE" dirty="0" smtClean="0"/>
              <a:t>Neunte Ebene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93106" y="6663267"/>
            <a:ext cx="201600" cy="210108"/>
          </a:xfrm>
          <a:prstGeom prst="rect">
            <a:avLst/>
          </a:prstGeom>
        </p:spPr>
        <p:txBody>
          <a:bodyPr lIns="0" tIns="45712" rIns="0" bIns="45712" anchor="ctr" anchorCtr="0"/>
          <a:lstStyle>
            <a:lvl1pPr>
              <a:defRPr lang="sv-SE" sz="500" b="1" smtClean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defTabSz="457189"/>
            <a:fld id="{C0F29B44-D908-40B3-987F-69607D963765}" type="slidenum">
              <a:rPr lang="de-DE">
                <a:solidFill>
                  <a:srgbClr val="346F36"/>
                </a:solidFill>
              </a:rPr>
              <a:pPr defTabSz="457189"/>
              <a:t>‹#›</a:t>
            </a:fld>
            <a:endParaRPr lang="de-DE" dirty="0">
              <a:solidFill>
                <a:srgbClr val="346F36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323850" y="-99391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-144524" y="224658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8,60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 rot="16200000" flipV="1">
            <a:off x="-58824" y="283679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-144524" y="980741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6,50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14" name="Gerade Verbindung 13"/>
          <p:cNvCxnSpPr/>
          <p:nvPr/>
        </p:nvCxnSpPr>
        <p:spPr>
          <a:xfrm rot="16200000" flipV="1">
            <a:off x="-58824" y="1039765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-144524" y="1506838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5,04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>
          <a:xfrm rot="16200000" flipV="1">
            <a:off x="-58824" y="1565857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-145062" y="5870900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7,10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0" name="Gerade Verbindung 19"/>
          <p:cNvCxnSpPr/>
          <p:nvPr/>
        </p:nvCxnSpPr>
        <p:spPr>
          <a:xfrm rot="16200000" flipV="1">
            <a:off x="-59363" y="5933092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78180" y="-80463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11,80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2" name="Gerade Verbindung 21"/>
          <p:cNvCxnSpPr/>
          <p:nvPr/>
        </p:nvCxnSpPr>
        <p:spPr>
          <a:xfrm flipV="1">
            <a:off x="8820150" y="-99391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8641118" y="-80463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15,73</a:t>
            </a:r>
            <a:endParaRPr lang="de-DE" sz="400" dirty="0">
              <a:solidFill>
                <a:srgbClr val="EEECE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9173333" y="224658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8,60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5" name="Gerade Verbindung 24"/>
          <p:cNvCxnSpPr/>
          <p:nvPr/>
        </p:nvCxnSpPr>
        <p:spPr>
          <a:xfrm rot="16200000" flipV="1">
            <a:off x="9199508" y="283679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9173333" y="980741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6,50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7" name="Gerade Verbindung 26"/>
          <p:cNvCxnSpPr/>
          <p:nvPr/>
        </p:nvCxnSpPr>
        <p:spPr>
          <a:xfrm rot="16200000" flipV="1">
            <a:off x="9202921" y="1036484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9173333" y="1506838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5,04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9" name="Gerade Verbindung 28"/>
          <p:cNvCxnSpPr/>
          <p:nvPr/>
        </p:nvCxnSpPr>
        <p:spPr>
          <a:xfrm rot="16200000" flipV="1">
            <a:off x="9199508" y="1565857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9172795" y="5832438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7,10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31" name="Gerade Verbindung 30"/>
          <p:cNvCxnSpPr/>
          <p:nvPr/>
        </p:nvCxnSpPr>
        <p:spPr>
          <a:xfrm rot="16200000" flipV="1">
            <a:off x="9198971" y="5933793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dobjekt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15" y="6066295"/>
            <a:ext cx="887847" cy="475348"/>
          </a:xfrm>
          <a:prstGeom prst="rect">
            <a:avLst/>
          </a:prstGeom>
        </p:spPr>
      </p:pic>
      <p:pic>
        <p:nvPicPr>
          <p:cNvPr id="33" name="Slika 32" descr="DB_WWN Logo_RGB Lef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8181" y="6218637"/>
            <a:ext cx="983260" cy="3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1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378" rtl="0" eaLnBrk="1" latinLnBrk="0" hangingPunct="1">
        <a:spcBef>
          <a:spcPct val="0"/>
        </a:spcBef>
        <a:buNone/>
        <a:defRPr sz="21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ts val="1000"/>
        </a:spcBef>
        <a:buClr>
          <a:schemeClr val="accent1"/>
        </a:buClr>
        <a:buFont typeface="Arial" pitchFamily="34" charset="0"/>
        <a:buNone/>
        <a:tabLst/>
        <a:defRPr lang="sv-SE" sz="1400" b="1" kern="1200" cap="all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ts val="800"/>
        </a:spcBef>
        <a:buClr>
          <a:schemeClr val="accent1"/>
        </a:buClr>
        <a:buFont typeface="Arial" pitchFamily="34" charset="0"/>
        <a:buNone/>
        <a:tabLst/>
        <a:defRPr lang="sv-SE" sz="1400" b="1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68281" indent="-268281" algn="l" defTabSz="809605" rtl="0" eaLnBrk="1" latinLnBrk="0" hangingPunct="1">
        <a:spcBef>
          <a:spcPts val="1000"/>
        </a:spcBef>
        <a:buClr>
          <a:schemeClr val="accent1"/>
        </a:buClr>
        <a:buFont typeface="Arial" pitchFamily="34" charset="0"/>
        <a:buChar char="●"/>
        <a:defRPr lang="sv-S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269868" indent="-269868" algn="l" defTabSz="914378" rtl="0" eaLnBrk="1" latinLnBrk="0" hangingPunct="1">
        <a:spcBef>
          <a:spcPts val="1000"/>
        </a:spcBef>
        <a:buClr>
          <a:schemeClr val="accent1"/>
        </a:buClr>
        <a:buFont typeface="+mj-lt"/>
        <a:buAutoNum type="arabicPeriod"/>
        <a:tabLst/>
        <a:defRPr lang="sv-S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4975" indent="-269868" algn="l" defTabSz="914378" rtl="0" eaLnBrk="1" latinLnBrk="0" hangingPunct="1">
        <a:spcBef>
          <a:spcPts val="1000"/>
        </a:spcBef>
        <a:buClr>
          <a:schemeClr val="accent1"/>
        </a:buClr>
        <a:buFont typeface="Symbol" pitchFamily="18" charset="2"/>
        <a:buChar char="-"/>
        <a:defRPr lang="sv-SE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41325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04843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804843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804843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31"/>
          <p:cNvSpPr txBox="1"/>
          <p:nvPr userDrawn="1"/>
        </p:nvSpPr>
        <p:spPr>
          <a:xfrm>
            <a:off x="-8092" y="6663273"/>
            <a:ext cx="9152092" cy="194735"/>
          </a:xfrm>
          <a:prstGeom prst="rect">
            <a:avLst/>
          </a:prstGeom>
          <a:solidFill>
            <a:srgbClr val="BDCF31"/>
          </a:solidFill>
          <a:ln>
            <a:solidFill>
              <a:srgbClr val="BDCF31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defTabSz="914378"/>
            <a:endParaRPr lang="de-DE" noProof="1" smtClean="0">
              <a:solidFill>
                <a:prstClr val="black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23850" y="565201"/>
            <a:ext cx="8493969" cy="522000"/>
          </a:xfrm>
          <a:prstGeom prst="rect">
            <a:avLst/>
          </a:prstGeom>
        </p:spPr>
        <p:txBody>
          <a:bodyPr vert="horz" lIns="0" tIns="45712" rIns="0" bIns="45712" rtlCol="0" anchor="b" anchorCtr="0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23850" y="1612293"/>
            <a:ext cx="8492605" cy="4368107"/>
          </a:xfrm>
          <a:prstGeom prst="rect">
            <a:avLst/>
          </a:prstGeom>
        </p:spPr>
        <p:txBody>
          <a:bodyPr vert="horz" lIns="0" tIns="45712" rIns="0" bIns="45712" rtlCol="0">
            <a:noAutofit/>
          </a:bodyPr>
          <a:lstStyle/>
          <a:p>
            <a:pPr lvl="0"/>
            <a:r>
              <a:rPr lang="sv-SE" dirty="0" smtClean="0"/>
              <a:t>Headline versal 18 pt</a:t>
            </a:r>
          </a:p>
          <a:p>
            <a:pPr lvl="1"/>
            <a:r>
              <a:rPr lang="sv-SE" dirty="0" smtClean="0"/>
              <a:t>Subheadline / Einleitung / Auszeichnung</a:t>
            </a:r>
          </a:p>
          <a:p>
            <a:pPr lvl="2"/>
            <a:r>
              <a:rPr lang="sv-SE" dirty="0" smtClean="0"/>
              <a:t>Dritte Ebene</a:t>
            </a:r>
          </a:p>
          <a:p>
            <a:pPr lvl="3"/>
            <a:r>
              <a:rPr lang="sv-SE" dirty="0" smtClean="0"/>
              <a:t>Vierte Ebene</a:t>
            </a:r>
          </a:p>
          <a:p>
            <a:pPr lvl="4"/>
            <a:r>
              <a:rPr lang="sv-SE" dirty="0" smtClean="0"/>
              <a:t>Fünfte Ebene</a:t>
            </a:r>
          </a:p>
          <a:p>
            <a:pPr lvl="5"/>
            <a:r>
              <a:rPr lang="sv-SE" dirty="0" smtClean="0"/>
              <a:t>Sechste Ebene</a:t>
            </a:r>
          </a:p>
          <a:p>
            <a:pPr lvl="6"/>
            <a:r>
              <a:rPr lang="sv-SE" dirty="0" smtClean="0"/>
              <a:t>Siebte Ebene</a:t>
            </a:r>
          </a:p>
          <a:p>
            <a:pPr lvl="7"/>
            <a:r>
              <a:rPr lang="sv-SE" dirty="0" smtClean="0"/>
              <a:t>Achte Ebene</a:t>
            </a:r>
          </a:p>
          <a:p>
            <a:pPr lvl="8"/>
            <a:r>
              <a:rPr lang="sv-SE" dirty="0" smtClean="0"/>
              <a:t>Neunte Ebene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93106" y="6663267"/>
            <a:ext cx="201600" cy="210108"/>
          </a:xfrm>
          <a:prstGeom prst="rect">
            <a:avLst/>
          </a:prstGeom>
        </p:spPr>
        <p:txBody>
          <a:bodyPr lIns="0" tIns="45712" rIns="0" bIns="45712" anchor="ctr" anchorCtr="0"/>
          <a:lstStyle>
            <a:lvl1pPr>
              <a:defRPr lang="sv-SE" sz="500" b="1" smtClean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defTabSz="457189"/>
            <a:fld id="{C0F29B44-D908-40B3-987F-69607D963765}" type="slidenum">
              <a:rPr lang="de-DE">
                <a:solidFill>
                  <a:srgbClr val="346F36"/>
                </a:solidFill>
              </a:rPr>
              <a:pPr defTabSz="457189"/>
              <a:t>‹#›</a:t>
            </a:fld>
            <a:endParaRPr lang="de-DE" dirty="0">
              <a:solidFill>
                <a:srgbClr val="346F36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323850" y="-99391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-144524" y="224652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8,60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 rot="16200000" flipV="1">
            <a:off x="-58824" y="283679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-144524" y="980736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6,50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14" name="Gerade Verbindung 13"/>
          <p:cNvCxnSpPr/>
          <p:nvPr/>
        </p:nvCxnSpPr>
        <p:spPr>
          <a:xfrm rot="16200000" flipV="1">
            <a:off x="-58824" y="1039765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-144524" y="1506832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5,04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>
          <a:xfrm rot="16200000" flipV="1">
            <a:off x="-58824" y="1565857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-145062" y="5870894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7,10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0" name="Gerade Verbindung 19"/>
          <p:cNvCxnSpPr/>
          <p:nvPr/>
        </p:nvCxnSpPr>
        <p:spPr>
          <a:xfrm rot="16200000" flipV="1">
            <a:off x="-59363" y="5933092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78180" y="-80467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11,80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2" name="Gerade Verbindung 21"/>
          <p:cNvCxnSpPr/>
          <p:nvPr/>
        </p:nvCxnSpPr>
        <p:spPr>
          <a:xfrm flipV="1">
            <a:off x="8820150" y="-99391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8641118" y="-80467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15,73</a:t>
            </a:r>
            <a:endParaRPr lang="de-DE" sz="400" dirty="0">
              <a:solidFill>
                <a:srgbClr val="EEECE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9173333" y="224652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8,60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5" name="Gerade Verbindung 24"/>
          <p:cNvCxnSpPr/>
          <p:nvPr/>
        </p:nvCxnSpPr>
        <p:spPr>
          <a:xfrm rot="16200000" flipV="1">
            <a:off x="9199508" y="283679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9173333" y="980736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6,50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7" name="Gerade Verbindung 26"/>
          <p:cNvCxnSpPr/>
          <p:nvPr/>
        </p:nvCxnSpPr>
        <p:spPr>
          <a:xfrm rot="16200000" flipV="1">
            <a:off x="9202921" y="1036484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9173333" y="1506832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5,04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29" name="Gerade Verbindung 28"/>
          <p:cNvCxnSpPr/>
          <p:nvPr/>
        </p:nvCxnSpPr>
        <p:spPr>
          <a:xfrm rot="16200000" flipV="1">
            <a:off x="9199508" y="1565857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9172795" y="5832432"/>
            <a:ext cx="144524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/>
            <a:r>
              <a:rPr lang="de-DE" sz="400" dirty="0" smtClean="0">
                <a:solidFill>
                  <a:srgbClr val="EEECE1"/>
                </a:solidFill>
              </a:rPr>
              <a:t>7,10</a:t>
            </a:r>
            <a:endParaRPr lang="de-DE" sz="400" dirty="0">
              <a:solidFill>
                <a:srgbClr val="EEECE1"/>
              </a:solidFill>
            </a:endParaRPr>
          </a:p>
        </p:txBody>
      </p:sp>
      <p:cxnSp>
        <p:nvCxnSpPr>
          <p:cNvPr id="31" name="Gerade Verbindung 30"/>
          <p:cNvCxnSpPr/>
          <p:nvPr/>
        </p:nvCxnSpPr>
        <p:spPr>
          <a:xfrm rot="16200000" flipV="1">
            <a:off x="9198971" y="5933793"/>
            <a:ext cx="0" cy="99392"/>
          </a:xfrm>
          <a:prstGeom prst="line">
            <a:avLst/>
          </a:prstGeom>
          <a:ln w="9525">
            <a:solidFill>
              <a:schemeClr val="bg2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dobjekt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9" y="6066295"/>
            <a:ext cx="887847" cy="475348"/>
          </a:xfrm>
          <a:prstGeom prst="rect">
            <a:avLst/>
          </a:prstGeom>
        </p:spPr>
      </p:pic>
      <p:pic>
        <p:nvPicPr>
          <p:cNvPr id="33" name="Slika 32" descr="DB_WWN Logo_RGB Lef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8181" y="6218637"/>
            <a:ext cx="983260" cy="3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1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378" rtl="0" eaLnBrk="1" latinLnBrk="0" hangingPunct="1">
        <a:spcBef>
          <a:spcPct val="0"/>
        </a:spcBef>
        <a:buNone/>
        <a:defRPr sz="21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ts val="1000"/>
        </a:spcBef>
        <a:buClr>
          <a:schemeClr val="accent1"/>
        </a:buClr>
        <a:buFont typeface="Arial" pitchFamily="34" charset="0"/>
        <a:buNone/>
        <a:tabLst/>
        <a:defRPr lang="sv-SE" sz="1400" b="1" kern="1200" cap="all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ts val="800"/>
        </a:spcBef>
        <a:buClr>
          <a:schemeClr val="accent1"/>
        </a:buClr>
        <a:buFont typeface="Arial" pitchFamily="34" charset="0"/>
        <a:buNone/>
        <a:tabLst/>
        <a:defRPr lang="sv-SE" sz="1400" b="1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68281" indent="-268281" algn="l" defTabSz="809605" rtl="0" eaLnBrk="1" latinLnBrk="0" hangingPunct="1">
        <a:spcBef>
          <a:spcPts val="1000"/>
        </a:spcBef>
        <a:buClr>
          <a:schemeClr val="accent1"/>
        </a:buClr>
        <a:buFont typeface="Arial" pitchFamily="34" charset="0"/>
        <a:buChar char="●"/>
        <a:defRPr lang="sv-S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269868" indent="-269868" algn="l" defTabSz="914378" rtl="0" eaLnBrk="1" latinLnBrk="0" hangingPunct="1">
        <a:spcBef>
          <a:spcPts val="1000"/>
        </a:spcBef>
        <a:buClr>
          <a:schemeClr val="accent1"/>
        </a:buClr>
        <a:buFont typeface="+mj-lt"/>
        <a:buAutoNum type="arabicPeriod"/>
        <a:tabLst/>
        <a:defRPr lang="sv-S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4975" indent="-269868" algn="l" defTabSz="914378" rtl="0" eaLnBrk="1" latinLnBrk="0" hangingPunct="1">
        <a:spcBef>
          <a:spcPts val="1000"/>
        </a:spcBef>
        <a:buClr>
          <a:schemeClr val="accent1"/>
        </a:buClr>
        <a:buFont typeface="Symbol" pitchFamily="18" charset="2"/>
        <a:buChar char="-"/>
        <a:defRPr lang="sv-SE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41325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04843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804843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804843" indent="-269993" algn="l" defTabSz="914378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●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gilbertcenter.net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oundlessworld.com/how-to-adopt-a-growth-minds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minemea.com/network/family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imports.com/Products/Metal_Art/Metal_Gears_Wall_Clock/267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1817" t="14969" r="13078" b="20419"/>
          <a:stretch>
            <a:fillRect/>
          </a:stretch>
        </p:blipFill>
        <p:spPr bwMode="auto">
          <a:xfrm>
            <a:off x="0" y="3"/>
            <a:ext cx="9144000" cy="58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grada številke diapoz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457189"/>
            <a:fld id="{C0F29B44-D908-40B3-987F-69607D963765}" type="slidenum">
              <a:rPr lang="de-DE">
                <a:solidFill>
                  <a:srgbClr val="346F36"/>
                </a:solidFill>
              </a:rPr>
              <a:pPr defTabSz="457189"/>
              <a:t>1</a:t>
            </a:fld>
            <a:endParaRPr lang="de-DE" dirty="0">
              <a:solidFill>
                <a:srgbClr val="346F36"/>
              </a:solidFill>
            </a:endParaRPr>
          </a:p>
        </p:txBody>
      </p:sp>
      <p:sp>
        <p:nvSpPr>
          <p:cNvPr id="9" name="Pravokotnik 8"/>
          <p:cNvSpPr/>
          <p:nvPr/>
        </p:nvSpPr>
        <p:spPr bwMode="auto">
          <a:xfrm>
            <a:off x="0" y="2960916"/>
            <a:ext cx="9144000" cy="105954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3200" b="1" dirty="0" smtClean="0">
                <a:solidFill>
                  <a:prstClr val="white"/>
                </a:solidFill>
              </a:rPr>
              <a:t>DINAMIKE DRUŽINSKIH PODJETIJ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3200" b="1" dirty="0" smtClean="0">
                <a:solidFill>
                  <a:prstClr val="white"/>
                </a:solidFill>
              </a:rPr>
              <a:t> V SLOVENIJI</a:t>
            </a:r>
            <a:endParaRPr lang="en-GB" sz="3200" b="1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 descr="europ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620118" y="188640"/>
            <a:ext cx="5523882" cy="5733256"/>
          </a:xfrm>
          <a:prstGeom prst="rect">
            <a:avLst/>
          </a:prstGeom>
        </p:spPr>
      </p:pic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323850" y="507143"/>
            <a:ext cx="8493969" cy="522000"/>
          </a:xfrm>
        </p:spPr>
        <p:txBody>
          <a:bodyPr/>
          <a:lstStyle/>
          <a:p>
            <a:r>
              <a:rPr lang="sl-SI" dirty="0" smtClean="0"/>
              <a:t>SKUPINA BISNODE PRISOTNA V 17 DRŽAVAH EVROPE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>
                <a:solidFill>
                  <a:srgbClr val="346F36"/>
                </a:solidFill>
              </a:rPr>
              <a:pPr/>
              <a:t>2</a:t>
            </a:fld>
            <a:endParaRPr>
              <a:solidFill>
                <a:srgbClr val="346F36"/>
              </a:solidFill>
            </a:endParaRPr>
          </a:p>
        </p:txBody>
      </p:sp>
      <p:sp>
        <p:nvSpPr>
          <p:cNvPr id="7" name="Konektor 6"/>
          <p:cNvSpPr/>
          <p:nvPr/>
        </p:nvSpPr>
        <p:spPr>
          <a:xfrm>
            <a:off x="323528" y="1340768"/>
            <a:ext cx="1944216" cy="1944216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600" b="1" dirty="0" smtClean="0">
                <a:solidFill>
                  <a:prstClr val="black"/>
                </a:solidFill>
              </a:rPr>
              <a:t>379,5 </a:t>
            </a:r>
            <a:r>
              <a:rPr lang="en-US" sz="1600" b="1" dirty="0" err="1" smtClean="0">
                <a:solidFill>
                  <a:prstClr val="black"/>
                </a:solidFill>
              </a:rPr>
              <a:t>mio</a:t>
            </a:r>
            <a:r>
              <a:rPr lang="en-US" sz="1600" b="1" dirty="0" smtClean="0">
                <a:solidFill>
                  <a:prstClr val="black"/>
                </a:solidFill>
              </a:rPr>
              <a:t> euro </a:t>
            </a:r>
            <a:r>
              <a:rPr lang="sl-SI" sz="1600" dirty="0" smtClean="0">
                <a:solidFill>
                  <a:prstClr val="black"/>
                </a:solidFill>
              </a:rPr>
              <a:t>prihodkov v </a:t>
            </a:r>
            <a:r>
              <a:rPr lang="en-US" sz="1600" dirty="0" smtClean="0">
                <a:solidFill>
                  <a:prstClr val="black"/>
                </a:solidFill>
              </a:rPr>
              <a:t>2014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Konektor 11"/>
          <p:cNvSpPr/>
          <p:nvPr/>
        </p:nvSpPr>
        <p:spPr>
          <a:xfrm>
            <a:off x="2411760" y="1340768"/>
            <a:ext cx="1944216" cy="1944216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2000" b="1" dirty="0" smtClean="0">
                <a:solidFill>
                  <a:prstClr val="black"/>
                </a:solidFill>
              </a:rPr>
              <a:t>8%</a:t>
            </a:r>
          </a:p>
          <a:p>
            <a:pPr algn="ctr" defTabSz="914378"/>
            <a:r>
              <a:rPr lang="sl-SI" sz="1600" dirty="0" smtClean="0">
                <a:solidFill>
                  <a:prstClr val="black"/>
                </a:solidFill>
              </a:rPr>
              <a:t>dobička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Konektor 12"/>
          <p:cNvSpPr/>
          <p:nvPr/>
        </p:nvSpPr>
        <p:spPr>
          <a:xfrm>
            <a:off x="6660232" y="1340768"/>
            <a:ext cx="2016224" cy="2016224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sl-SI" sz="1400" b="1" dirty="0" smtClean="0">
              <a:solidFill>
                <a:prstClr val="black"/>
              </a:solidFill>
            </a:endParaRPr>
          </a:p>
          <a:p>
            <a:pPr algn="ctr" defTabSz="914378"/>
            <a:r>
              <a:rPr lang="sl-SI" sz="1400" b="1" dirty="0" smtClean="0">
                <a:solidFill>
                  <a:prstClr val="black"/>
                </a:solidFill>
              </a:rPr>
              <a:t>Največji</a:t>
            </a:r>
          </a:p>
          <a:p>
            <a:pPr algn="ctr" defTabSz="914378"/>
            <a:endParaRPr lang="sl-SI" sz="1400" b="1" dirty="0" smtClean="0">
              <a:solidFill>
                <a:prstClr val="black"/>
              </a:solidFill>
            </a:endParaRPr>
          </a:p>
          <a:p>
            <a:pPr algn="ctr" defTabSz="914378"/>
            <a:endParaRPr lang="sl-SI" sz="1400" b="1" dirty="0" smtClean="0">
              <a:solidFill>
                <a:prstClr val="black"/>
              </a:solidFill>
            </a:endParaRPr>
          </a:p>
          <a:p>
            <a:pPr algn="ctr" defTabSz="914378"/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partner </a:t>
            </a:r>
            <a:endParaRPr lang="sl-SI" sz="1400" dirty="0" smtClean="0">
              <a:solidFill>
                <a:prstClr val="black"/>
              </a:solidFill>
            </a:endParaRPr>
          </a:p>
        </p:txBody>
      </p:sp>
      <p:sp>
        <p:nvSpPr>
          <p:cNvPr id="15" name="Konektor 14"/>
          <p:cNvSpPr/>
          <p:nvPr/>
        </p:nvSpPr>
        <p:spPr>
          <a:xfrm>
            <a:off x="4572000" y="1340768"/>
            <a:ext cx="1944216" cy="1944216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b="1" dirty="0" smtClean="0">
                <a:solidFill>
                  <a:prstClr val="black"/>
                </a:solidFill>
              </a:rPr>
              <a:t>172.314</a:t>
            </a:r>
          </a:p>
          <a:p>
            <a:pPr algn="ctr" defTabSz="914378"/>
            <a:r>
              <a:rPr lang="sl-SI" sz="1400" dirty="0">
                <a:solidFill>
                  <a:prstClr val="black"/>
                </a:solidFill>
              </a:rPr>
              <a:t>s</a:t>
            </a:r>
            <a:r>
              <a:rPr lang="sl-SI" sz="1400" dirty="0" smtClean="0">
                <a:solidFill>
                  <a:prstClr val="black"/>
                </a:solidFill>
              </a:rPr>
              <a:t>trank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7524328" y="534583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6804248" y="5057800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7020272" y="5129808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7164288" y="534583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6372200" y="4337720"/>
            <a:ext cx="2016224" cy="1944216"/>
          </a:xfrm>
          <a:prstGeom prst="ellipse">
            <a:avLst/>
          </a:prstGeom>
          <a:noFill/>
          <a:ln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7236296" y="570587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Elipsa 23"/>
          <p:cNvSpPr/>
          <p:nvPr/>
        </p:nvSpPr>
        <p:spPr>
          <a:xfrm>
            <a:off x="7380312" y="551723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7524328" y="5633864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PoljeZBesedilom 34"/>
          <p:cNvSpPr txBox="1"/>
          <p:nvPr/>
        </p:nvSpPr>
        <p:spPr>
          <a:xfrm>
            <a:off x="251520" y="3988288"/>
            <a:ext cx="5220071" cy="195951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228600" indent="-228600" defTabSz="914378">
              <a:lnSpc>
                <a:spcPct val="150000"/>
              </a:lnSpc>
              <a:buFontTx/>
              <a:buAutoNum type="arabicPlain" startAt="8"/>
            </a:pPr>
            <a:r>
              <a:rPr lang="sl-SI" sz="1400" b="1" dirty="0" smtClean="0">
                <a:solidFill>
                  <a:prstClr val="black"/>
                </a:solidFill>
              </a:rPr>
              <a:t>DRŽAV,</a:t>
            </a:r>
            <a:r>
              <a:rPr lang="en-US" sz="1400" b="1" dirty="0" smtClean="0">
                <a:solidFill>
                  <a:prstClr val="black"/>
                </a:solidFill>
              </a:rPr>
              <a:t> 5 </a:t>
            </a:r>
            <a:r>
              <a:rPr lang="sl-SI" sz="1400" b="1" dirty="0" smtClean="0">
                <a:solidFill>
                  <a:prstClr val="black"/>
                </a:solidFill>
              </a:rPr>
              <a:t>PISARN</a:t>
            </a:r>
            <a:r>
              <a:rPr lang="en-US" sz="1400" b="1" dirty="0" smtClean="0">
                <a:solidFill>
                  <a:prstClr val="black"/>
                </a:solidFill>
              </a:rPr>
              <a:t>:</a:t>
            </a:r>
            <a:endParaRPr lang="en-US" sz="1400" b="1" dirty="0">
              <a:solidFill>
                <a:prstClr val="black"/>
              </a:solidFill>
            </a:endParaRPr>
          </a:p>
          <a:p>
            <a:pPr marL="285750" indent="-285750" defTabSz="914378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Slovenia (office Ljubljana)</a:t>
            </a:r>
          </a:p>
          <a:p>
            <a:pPr marL="285750" indent="-285750" defTabSz="914378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Croatia (office Zagreb)</a:t>
            </a:r>
          </a:p>
          <a:p>
            <a:pPr marL="285750" indent="-285750" defTabSz="914378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Serbia (office  Belgrade)</a:t>
            </a:r>
          </a:p>
          <a:p>
            <a:pPr marL="285750" indent="-285750" defTabSz="914378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Bosnia and Herzegovina (office Sarajevo)</a:t>
            </a:r>
          </a:p>
          <a:p>
            <a:pPr marL="285750" indent="-285750" defTabSz="914378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Macedonia, Albania, Kosovo (operated from Macedonia)</a:t>
            </a:r>
          </a:p>
          <a:p>
            <a:pPr marL="285750" indent="-285750" defTabSz="914378">
              <a:lnSpc>
                <a:spcPct val="120000"/>
              </a:lnSpc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Montenegro (operated from Bisnode Serbia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6" name="Naslov 1"/>
          <p:cNvSpPr txBox="1">
            <a:spLocks/>
          </p:cNvSpPr>
          <p:nvPr/>
        </p:nvSpPr>
        <p:spPr>
          <a:xfrm>
            <a:off x="323528" y="3412224"/>
            <a:ext cx="8101014" cy="5220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b="1" cap="all" dirty="0" smtClean="0">
                <a:solidFill>
                  <a:prstClr val="black"/>
                </a:solidFill>
              </a:rPr>
              <a:t>BISNODE southern markets</a:t>
            </a:r>
            <a:endParaRPr lang="en-US" sz="2000" b="1" cap="all" dirty="0">
              <a:solidFill>
                <a:prstClr val="black"/>
              </a:solidFill>
            </a:endParaRPr>
          </a:p>
        </p:txBody>
      </p:sp>
      <p:pic>
        <p:nvPicPr>
          <p:cNvPr id="27" name="Slika 26" descr="DB_WWN Logo_Right K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6982" y="2248408"/>
            <a:ext cx="156966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BISNODE razume pod družinska podjetja?</a:t>
            </a:r>
            <a:endParaRPr lang="sl-SI" dirty="0"/>
          </a:p>
        </p:txBody>
      </p:sp>
      <p:pic>
        <p:nvPicPr>
          <p:cNvPr id="6146" name="Picture 2" descr="http://gilbertcenter.net/wp-content/uploads/2012/06/Family-car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290540"/>
            <a:ext cx="5764981" cy="4655733"/>
          </a:xfrm>
          <a:prstGeom prst="rect">
            <a:avLst/>
          </a:prstGeom>
          <a:noFill/>
        </p:spPr>
      </p:pic>
      <p:sp>
        <p:nvSpPr>
          <p:cNvPr id="6" name="Pravokotnik 5"/>
          <p:cNvSpPr/>
          <p:nvPr/>
        </p:nvSpPr>
        <p:spPr>
          <a:xfrm>
            <a:off x="323850" y="1689768"/>
            <a:ext cx="36703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sl-SI" sz="2000" dirty="0" smtClean="0">
                <a:solidFill>
                  <a:prstClr val="black"/>
                </a:solidFill>
              </a:rPr>
              <a:t>V vlogi zastopnika ali lastnika sta vsaj dve osebi z enakim priimkom, </a:t>
            </a:r>
          </a:p>
          <a:p>
            <a:pPr defTabSz="914378"/>
            <a:endParaRPr lang="sl-SI" sz="2000" dirty="0" smtClean="0">
              <a:solidFill>
                <a:prstClr val="black"/>
              </a:solidFill>
            </a:endParaRPr>
          </a:p>
          <a:p>
            <a:pPr defTabSz="914378"/>
            <a:r>
              <a:rPr lang="sl-SI" sz="2000" dirty="0" smtClean="0">
                <a:solidFill>
                  <a:prstClr val="black"/>
                </a:solidFill>
              </a:rPr>
              <a:t>V Sloveniji je </a:t>
            </a:r>
            <a:r>
              <a:rPr lang="sl-SI" sz="2000" b="1" dirty="0" smtClean="0">
                <a:solidFill>
                  <a:prstClr val="black"/>
                </a:solidFill>
              </a:rPr>
              <a:t>41.270 aktivnih družinski podjetij </a:t>
            </a:r>
            <a:r>
              <a:rPr lang="sl-SI" sz="2000" dirty="0" smtClean="0">
                <a:solidFill>
                  <a:prstClr val="black"/>
                </a:solidFill>
              </a:rPr>
              <a:t>kar predstavlja 20% vseh subjektov.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aven konektor 10"/>
          <p:cNvCxnSpPr/>
          <p:nvPr/>
        </p:nvCxnSpPr>
        <p:spPr>
          <a:xfrm>
            <a:off x="3779912" y="1412776"/>
            <a:ext cx="0" cy="482453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6"/>
          <p:cNvSpPr/>
          <p:nvPr/>
        </p:nvSpPr>
        <p:spPr bwMode="auto">
          <a:xfrm>
            <a:off x="0" y="1412776"/>
            <a:ext cx="9144000" cy="18722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   Svet                      </a:t>
            </a:r>
            <a:r>
              <a:rPr kumimoji="0" lang="sl-SI" sz="2800" b="1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sl-SI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        Slovenija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POMEMBNOST družinskih podjetij</a:t>
            </a:r>
            <a:endParaRPr lang="sl-SI" dirty="0"/>
          </a:p>
        </p:txBody>
      </p:sp>
      <p:sp>
        <p:nvSpPr>
          <p:cNvPr id="8" name="Ograda besedila 7"/>
          <p:cNvSpPr>
            <a:spLocks noGrp="1"/>
          </p:cNvSpPr>
          <p:nvPr>
            <p:ph type="body" sz="quarter" idx="14"/>
          </p:nvPr>
        </p:nvSpPr>
        <p:spPr>
          <a:xfrm>
            <a:off x="230038" y="3429000"/>
            <a:ext cx="3429853" cy="2324588"/>
          </a:xfrm>
        </p:spPr>
        <p:txBody>
          <a:bodyPr/>
          <a:lstStyle/>
          <a:p>
            <a:r>
              <a:rPr lang="sl-SI" sz="1800" cap="none" dirty="0" smtClean="0"/>
              <a:t>Predstavljajo 75% gospodarstva.</a:t>
            </a:r>
          </a:p>
          <a:p>
            <a:r>
              <a:rPr lang="sl-SI" sz="1800" cap="none" dirty="0" smtClean="0"/>
              <a:t>Ustvarijo 70% BDP.</a:t>
            </a:r>
            <a:endParaRPr lang="sl-SI" sz="1800" cap="none" dirty="0"/>
          </a:p>
        </p:txBody>
      </p:sp>
      <p:sp>
        <p:nvSpPr>
          <p:cNvPr id="9" name="Ograda besedila 8"/>
          <p:cNvSpPr>
            <a:spLocks noGrp="1"/>
          </p:cNvSpPr>
          <p:nvPr>
            <p:ph type="body" sz="quarter" idx="15"/>
          </p:nvPr>
        </p:nvSpPr>
        <p:spPr>
          <a:xfrm>
            <a:off x="4260561" y="3433295"/>
            <a:ext cx="4055855" cy="3164057"/>
          </a:xfrm>
        </p:spPr>
        <p:txBody>
          <a:bodyPr/>
          <a:lstStyle/>
          <a:p>
            <a:r>
              <a:rPr lang="sl-SI" sz="1800" cap="none" dirty="0" smtClean="0"/>
              <a:t>Predstavljajo 20% gospodarstva</a:t>
            </a:r>
          </a:p>
          <a:p>
            <a:r>
              <a:rPr lang="sl-SI" sz="1800" cap="none" dirty="0" smtClean="0"/>
              <a:t>Ustvarijo na ravni gospodarstva:</a:t>
            </a:r>
          </a:p>
          <a:p>
            <a:pPr lvl="2">
              <a:buFont typeface="Arial" pitchFamily="34" charset="0"/>
              <a:buChar char="•"/>
            </a:pPr>
            <a:r>
              <a:rPr lang="sl-SI" sz="1800" dirty="0" smtClean="0"/>
              <a:t> 20% BDP</a:t>
            </a:r>
          </a:p>
          <a:p>
            <a:pPr lvl="2">
              <a:buFont typeface="Arial" pitchFamily="34" charset="0"/>
              <a:buChar char="•"/>
            </a:pPr>
            <a:r>
              <a:rPr lang="sl-SI" sz="1800" dirty="0" smtClean="0"/>
              <a:t>45% dobička</a:t>
            </a:r>
          </a:p>
          <a:p>
            <a:pPr lvl="2">
              <a:buFont typeface="Arial" pitchFamily="34" charset="0"/>
              <a:buChar char="•"/>
            </a:pPr>
            <a:r>
              <a:rPr lang="sl-SI" sz="1800" dirty="0" smtClean="0"/>
              <a:t>21% kapitala</a:t>
            </a:r>
          </a:p>
          <a:p>
            <a:r>
              <a:rPr lang="sl-SI" sz="1800" cap="none" dirty="0" smtClean="0"/>
              <a:t>Zaposlujejo 25% zaposlenih.</a:t>
            </a:r>
          </a:p>
          <a:p>
            <a:r>
              <a:rPr lang="sl-SI" sz="1800" cap="none" dirty="0" smtClean="0"/>
              <a:t>Med njimi je 5% od vseh  bonitetno odličnih podjetij.</a:t>
            </a:r>
          </a:p>
          <a:p>
            <a:endParaRPr lang="sl-SI" sz="1800" cap="none" dirty="0"/>
          </a:p>
        </p:txBody>
      </p:sp>
      <p:pic>
        <p:nvPicPr>
          <p:cNvPr id="5122" name="Picture 2" descr="\\jupiter\marketing\Marketing 2016\D&amp;B\Grafika\ikone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4971" y="1484784"/>
            <a:ext cx="1769397" cy="1728192"/>
          </a:xfrm>
          <a:prstGeom prst="rect">
            <a:avLst/>
          </a:prstGeom>
          <a:noFill/>
        </p:spPr>
      </p:pic>
      <p:pic>
        <p:nvPicPr>
          <p:cNvPr id="5123" name="Picture 3" descr="\\jupiter\marketing\Marketing 2016\D&amp;B\Grafika\ikone\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1993" y="1484784"/>
            <a:ext cx="1803863" cy="17295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aboundlessworld.com/wp-content/uploads/2015/11/plant_growth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9371" b="24669"/>
          <a:stretch>
            <a:fillRect/>
          </a:stretch>
        </p:blipFill>
        <p:spPr bwMode="auto">
          <a:xfrm>
            <a:off x="0" y="980728"/>
            <a:ext cx="9144000" cy="1872208"/>
          </a:xfrm>
          <a:prstGeom prst="rect">
            <a:avLst/>
          </a:prstGeom>
          <a:noFill/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3969" cy="522000"/>
          </a:xfrm>
        </p:spPr>
        <p:txBody>
          <a:bodyPr/>
          <a:lstStyle/>
          <a:p>
            <a:r>
              <a:rPr lang="sl-SI" dirty="0" smtClean="0"/>
              <a:t>Tipični profil družinskega podjetja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 bwMode="auto">
          <a:xfrm>
            <a:off x="2915816" y="5373216"/>
            <a:ext cx="3744416" cy="100811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000" b="1" dirty="0" smtClean="0">
                <a:latin typeface="Arial" charset="0"/>
              </a:rPr>
              <a:t>ROE družinskih podjetij 6,8%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0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ROE</a:t>
            </a:r>
            <a:r>
              <a:rPr kumimoji="0" lang="sl-SI" sz="2000" b="1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gospodarstva 3,1%</a:t>
            </a:r>
            <a:endParaRPr kumimoji="0" lang="sl-SI" sz="20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051703"/>
              </p:ext>
            </p:extLst>
          </p:nvPr>
        </p:nvGraphicFramePr>
        <p:xfrm>
          <a:off x="179512" y="2852835"/>
          <a:ext cx="4387159" cy="23763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03367"/>
                <a:gridCol w="1583792"/>
              </a:tblGrid>
              <a:tr h="508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sl-SI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povprečju</a:t>
                      </a:r>
                      <a:endParaRPr lang="sl-SI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/>
                        <a:t>2014</a:t>
                      </a:r>
                      <a:endParaRPr lang="sl-SI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5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latin typeface="+mn-lt"/>
                          <a:ea typeface="Calibri"/>
                          <a:cs typeface="Times New Roman"/>
                        </a:rPr>
                        <a:t>Sredstva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latin typeface="+mn-lt"/>
                          <a:ea typeface="Calibri"/>
                          <a:cs typeface="Times New Roman"/>
                        </a:rPr>
                        <a:t>660.599 €</a:t>
                      </a:r>
                      <a:endParaRPr lang="sl-SI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latin typeface="+mn-lt"/>
                          <a:ea typeface="Calibri"/>
                          <a:cs typeface="Times New Roman"/>
                        </a:rPr>
                        <a:t>Kapital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>
                          <a:latin typeface="+mn-lt"/>
                          <a:ea typeface="Calibri"/>
                          <a:cs typeface="Times New Roman"/>
                        </a:rPr>
                        <a:t>241.215 €</a:t>
                      </a:r>
                    </a:p>
                  </a:txBody>
                  <a:tcPr marL="68580" marR="68580" marT="0" marB="0"/>
                </a:tc>
              </a:tr>
              <a:tr h="25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latin typeface="+mn-lt"/>
                          <a:ea typeface="Calibri"/>
                          <a:cs typeface="Times New Roman"/>
                        </a:rPr>
                        <a:t>Finančne obveznosti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>
                          <a:latin typeface="+mn-lt"/>
                          <a:ea typeface="Calibri"/>
                          <a:cs typeface="Times New Roman"/>
                        </a:rPr>
                        <a:t>158.414 €</a:t>
                      </a:r>
                    </a:p>
                  </a:txBody>
                  <a:tcPr marL="68580" marR="68580" marT="0" marB="0"/>
                </a:tc>
              </a:tr>
              <a:tr h="254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latin typeface="+mn-lt"/>
                          <a:ea typeface="Calibri"/>
                          <a:cs typeface="Times New Roman"/>
                        </a:rPr>
                        <a:t>Celotni prihodki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>
                          <a:latin typeface="+mn-lt"/>
                          <a:ea typeface="Calibri"/>
                          <a:cs typeface="Times New Roman"/>
                        </a:rPr>
                        <a:t>608.007 €</a:t>
                      </a:r>
                    </a:p>
                  </a:txBody>
                  <a:tcPr marL="68580" marR="68580" marT="0" marB="0"/>
                </a:tc>
              </a:tr>
              <a:tr h="329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latin typeface="+mn-lt"/>
                          <a:ea typeface="Calibri"/>
                          <a:cs typeface="Times New Roman"/>
                        </a:rPr>
                        <a:t>Čisti poslovni </a:t>
                      </a:r>
                      <a:r>
                        <a:rPr lang="sl-SI" sz="1800" dirty="0" smtClean="0">
                          <a:latin typeface="+mn-lt"/>
                          <a:ea typeface="Calibri"/>
                          <a:cs typeface="Times New Roman"/>
                        </a:rPr>
                        <a:t>izid </a:t>
                      </a:r>
                      <a:endParaRPr lang="sl-SI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>
                          <a:latin typeface="+mn-lt"/>
                          <a:ea typeface="Calibri"/>
                          <a:cs typeface="Times New Roman"/>
                        </a:rPr>
                        <a:t>16.360 €</a:t>
                      </a:r>
                    </a:p>
                  </a:txBody>
                  <a:tcPr marL="68580" marR="68580" marT="0" marB="0"/>
                </a:tc>
              </a:tr>
              <a:tr h="364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latin typeface="+mn-lt"/>
                          <a:ea typeface="Calibri"/>
                          <a:cs typeface="Times New Roman"/>
                        </a:rPr>
                        <a:t>Število </a:t>
                      </a:r>
                      <a:r>
                        <a:rPr lang="sl-SI" sz="1800" dirty="0" smtClean="0">
                          <a:latin typeface="+mn-lt"/>
                          <a:ea typeface="Calibri"/>
                          <a:cs typeface="Times New Roman"/>
                        </a:rPr>
                        <a:t>zaposlenih</a:t>
                      </a:r>
                      <a:endParaRPr lang="sl-SI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Pravokotnik 8"/>
          <p:cNvSpPr/>
          <p:nvPr/>
        </p:nvSpPr>
        <p:spPr bwMode="auto">
          <a:xfrm>
            <a:off x="4644008" y="2852936"/>
            <a:ext cx="4499992" cy="237626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l-SI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Najboljši: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</a:pPr>
            <a:r>
              <a:rPr kumimoji="0" lang="sl-SI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sl-SI" sz="17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26% delež  prihodkov</a:t>
            </a:r>
            <a:r>
              <a:rPr kumimoji="0" lang="sl-SI" sz="1700" b="1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sl-SI" sz="17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vseh družinskih.</a:t>
            </a:r>
            <a:endParaRPr lang="sl-SI" sz="1700" b="1" dirty="0" smtClean="0">
              <a:latin typeface="Arial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</a:pPr>
            <a:r>
              <a:rPr kumimoji="0" lang="sl-SI" sz="17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68%</a:t>
            </a:r>
            <a:r>
              <a:rPr kumimoji="0" lang="sl-SI" sz="1700" b="1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delež dobička družinskih.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</a:pPr>
            <a:r>
              <a:rPr lang="sl-SI" sz="1700" b="1" dirty="0" smtClean="0">
                <a:latin typeface="Arial" charset="0"/>
              </a:rPr>
              <a:t> ROE 16,2%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</a:pPr>
            <a:r>
              <a:rPr kumimoji="0" lang="sl-SI" sz="1700" b="1" i="0" u="none" strike="noStrike" cap="none" normalizeH="0" dirty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sl-SI" sz="1700" b="1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Št. Zaposlenih 13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</a:pPr>
            <a:r>
              <a:rPr lang="sl-SI" sz="1700" b="1" baseline="0" dirty="0" smtClean="0">
                <a:latin typeface="Arial" charset="0"/>
              </a:rPr>
              <a:t> Izstopa proizvodnja kovinskih izdelkov.</a:t>
            </a:r>
            <a:endParaRPr kumimoji="0" lang="sl-SI" sz="17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aminemea.com/wp-content/uploads/2012/06/family_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412776"/>
            <a:ext cx="4536504" cy="4536504"/>
          </a:xfrm>
          <a:prstGeom prst="rect">
            <a:avLst/>
          </a:prstGeom>
          <a:noFill/>
        </p:spPr>
      </p:pic>
      <p:sp>
        <p:nvSpPr>
          <p:cNvPr id="7" name="Ograda besedila 6"/>
          <p:cNvSpPr>
            <a:spLocks noGrp="1"/>
          </p:cNvSpPr>
          <p:nvPr>
            <p:ph type="body" sz="quarter" idx="13"/>
          </p:nvPr>
        </p:nvSpPr>
        <p:spPr>
          <a:xfrm>
            <a:off x="3855992" y="1340768"/>
            <a:ext cx="5180504" cy="4680519"/>
          </a:xfrm>
          <a:solidFill>
            <a:schemeClr val="accent4"/>
          </a:solidFill>
        </p:spPr>
        <p:txBody>
          <a:bodyPr/>
          <a:lstStyle/>
          <a:p>
            <a:pPr>
              <a:spcBef>
                <a:spcPts val="0"/>
              </a:spcBef>
            </a:pPr>
            <a:endParaRPr lang="sl-SI" sz="2000" b="0" dirty="0" smtClean="0"/>
          </a:p>
          <a:p>
            <a:pPr lvl="4">
              <a:spcBef>
                <a:spcPts val="0"/>
              </a:spcBef>
              <a:buNone/>
            </a:pPr>
            <a:r>
              <a:rPr lang="sl-SI" b="0" dirty="0" smtClean="0"/>
              <a:t>1. </a:t>
            </a:r>
            <a:r>
              <a:rPr lang="sl-SI" b="1" dirty="0" smtClean="0"/>
              <a:t>Večina mikro enote </a:t>
            </a:r>
            <a:r>
              <a:rPr lang="sl-SI" b="0" dirty="0" smtClean="0"/>
              <a:t>(81%), </a:t>
            </a:r>
            <a:r>
              <a:rPr lang="sl-SI" b="1" dirty="0" smtClean="0"/>
              <a:t>d.o.o </a:t>
            </a:r>
            <a:r>
              <a:rPr lang="sl-SI" b="0" dirty="0" smtClean="0"/>
              <a:t>(63%)</a:t>
            </a:r>
          </a:p>
          <a:p>
            <a:pPr lvl="4">
              <a:spcBef>
                <a:spcPts val="0"/>
              </a:spcBef>
              <a:buNone/>
            </a:pPr>
            <a:endParaRPr lang="sl-SI" b="0" dirty="0" smtClean="0"/>
          </a:p>
          <a:p>
            <a:pPr lvl="4">
              <a:spcBef>
                <a:spcPts val="0"/>
              </a:spcBef>
              <a:buNone/>
            </a:pPr>
            <a:r>
              <a:rPr lang="sl-SI" b="0" dirty="0" smtClean="0"/>
              <a:t>2. </a:t>
            </a:r>
            <a:r>
              <a:rPr lang="sl-SI" b="1" dirty="0" smtClean="0"/>
              <a:t>Usmerjena na trajnost</a:t>
            </a:r>
            <a:r>
              <a:rPr lang="sl-SI" b="0" dirty="0" smtClean="0"/>
              <a:t>:</a:t>
            </a:r>
          </a:p>
          <a:p>
            <a:pPr marL="877750" lvl="6" indent="-342900">
              <a:spcBef>
                <a:spcPts val="0"/>
              </a:spcBef>
            </a:pPr>
            <a:r>
              <a:rPr lang="sl-SI" sz="1800" b="0" dirty="0" smtClean="0"/>
              <a:t>starejša podjetja (77% nad 5 let);</a:t>
            </a:r>
            <a:endParaRPr lang="sl-SI" sz="1800" b="0" dirty="0"/>
          </a:p>
          <a:p>
            <a:pPr marL="877750" lvl="6" indent="-342900">
              <a:spcBef>
                <a:spcPts val="0"/>
              </a:spcBef>
            </a:pPr>
            <a:r>
              <a:rPr lang="sl-SI" sz="1800" dirty="0" smtClean="0"/>
              <a:t>n</a:t>
            </a:r>
            <a:r>
              <a:rPr lang="sl-SI" sz="1800" b="0" dirty="0" smtClean="0"/>
              <a:t>izko tveganje;</a:t>
            </a:r>
          </a:p>
          <a:p>
            <a:pPr marL="877750" lvl="6" indent="-342900">
              <a:spcBef>
                <a:spcPts val="0"/>
              </a:spcBef>
            </a:pPr>
            <a:r>
              <a:rPr lang="sl-SI" sz="1800" b="0" dirty="0" smtClean="0"/>
              <a:t>majhna verjetnost blokade v prihodnje;</a:t>
            </a:r>
          </a:p>
          <a:p>
            <a:pPr lvl="4">
              <a:spcBef>
                <a:spcPts val="0"/>
              </a:spcBef>
              <a:buNone/>
            </a:pPr>
            <a:endParaRPr lang="sl-SI" b="0" dirty="0"/>
          </a:p>
          <a:p>
            <a:pPr lvl="4">
              <a:spcBef>
                <a:spcPts val="0"/>
              </a:spcBef>
              <a:buNone/>
            </a:pPr>
            <a:r>
              <a:rPr lang="sl-SI" b="0" dirty="0" smtClean="0"/>
              <a:t>3. </a:t>
            </a:r>
            <a:r>
              <a:rPr lang="sl-SI" b="1" dirty="0" smtClean="0"/>
              <a:t>Fokusirana na učinkovitost kljub padajočim prihodkom:</a:t>
            </a:r>
          </a:p>
          <a:p>
            <a:pPr marL="877750" lvl="6" indent="-342900">
              <a:spcBef>
                <a:spcPts val="0"/>
              </a:spcBef>
            </a:pPr>
            <a:r>
              <a:rPr lang="sl-SI" sz="1800" dirty="0" smtClean="0"/>
              <a:t>rast</a:t>
            </a:r>
            <a:r>
              <a:rPr lang="sl-SI" sz="1800" b="0" dirty="0" smtClean="0"/>
              <a:t> dobičkonosnost (6x več kot 2013);</a:t>
            </a:r>
          </a:p>
          <a:p>
            <a:pPr marL="877750" lvl="6" indent="-342900">
              <a:spcBef>
                <a:spcPts val="0"/>
              </a:spcBef>
            </a:pPr>
            <a:r>
              <a:rPr lang="sl-SI" sz="1800" dirty="0" smtClean="0"/>
              <a:t>padec število zaposlenih 2011- 2014;</a:t>
            </a:r>
            <a:endParaRPr lang="sl-SI" sz="1800" b="0" dirty="0" smtClean="0"/>
          </a:p>
          <a:p>
            <a:pPr marL="877750" lvl="6" indent="-342900">
              <a:spcBef>
                <a:spcPts val="0"/>
              </a:spcBef>
            </a:pPr>
            <a:r>
              <a:rPr lang="sl-SI" sz="1800" b="0" dirty="0" smtClean="0"/>
              <a:t>zmanjšana zadolženost.</a:t>
            </a:r>
          </a:p>
          <a:p>
            <a:pPr>
              <a:spcBef>
                <a:spcPts val="0"/>
              </a:spcBef>
            </a:pPr>
            <a:endParaRPr lang="sl-SI" sz="2000" b="0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3969" cy="522000"/>
          </a:xfrm>
        </p:spPr>
        <p:txBody>
          <a:bodyPr/>
          <a:lstStyle/>
          <a:p>
            <a:r>
              <a:rPr lang="sl-SI" dirty="0" smtClean="0"/>
              <a:t>UČINKOVITA MIKRO-PODJETJA</a:t>
            </a:r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globeimports.com/ProdImages/L-13498NF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1223" b="17534"/>
          <a:stretch>
            <a:fillRect/>
          </a:stretch>
        </p:blipFill>
        <p:spPr bwMode="auto">
          <a:xfrm rot="17114235">
            <a:off x="4431077" y="2049993"/>
            <a:ext cx="4983781" cy="2708846"/>
          </a:xfrm>
          <a:prstGeom prst="rect">
            <a:avLst/>
          </a:prstGeom>
          <a:noFill/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323850" y="404664"/>
            <a:ext cx="8493969" cy="522000"/>
          </a:xfrm>
        </p:spPr>
        <p:txBody>
          <a:bodyPr/>
          <a:lstStyle/>
          <a:p>
            <a:r>
              <a:rPr lang="sl-SI" dirty="0" smtClean="0"/>
              <a:t>izzivi DRUŽINSKIH PODJETJI:  moja </a:t>
            </a:r>
            <a:r>
              <a:rPr lang="sl-SI" smtClean="0"/>
              <a:t>mentorska izkušnja</a:t>
            </a:r>
            <a:endParaRPr lang="sl-SI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340768"/>
            <a:ext cx="4608512" cy="3240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en-US" noProof="1" smtClean="0"/>
          </a:p>
        </p:txBody>
      </p:sp>
      <p:sp>
        <p:nvSpPr>
          <p:cNvPr id="8" name="TextBox 7"/>
          <p:cNvSpPr txBox="1"/>
          <p:nvPr/>
        </p:nvSpPr>
        <p:spPr>
          <a:xfrm>
            <a:off x="323528" y="1484784"/>
            <a:ext cx="4896544" cy="45365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en-US" noProof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467544" y="1484784"/>
            <a:ext cx="4680520" cy="4392488"/>
          </a:xfrm>
          <a:prstGeom prst="rect">
            <a:avLst/>
          </a:prstGeom>
          <a:solidFill>
            <a:srgbClr val="BDCF31"/>
          </a:solidFill>
        </p:spPr>
        <p:txBody>
          <a:bodyPr vert="horz" wrap="square" lIns="0" tIns="0" rIns="0" bIns="0" rtlCol="0">
            <a:noAutofit/>
          </a:bodyPr>
          <a:lstStyle/>
          <a:p>
            <a:pPr marL="342900" indent="-342900" algn="ctr">
              <a:buFont typeface="Arial"/>
              <a:buChar char="•"/>
            </a:pPr>
            <a:endParaRPr lang="en-US" sz="2800" noProof="1" smtClean="0"/>
          </a:p>
          <a:p>
            <a:pPr algn="ctr"/>
            <a:r>
              <a:rPr lang="en-US" sz="2800" noProof="1"/>
              <a:t>Generaciska menjava </a:t>
            </a:r>
          </a:p>
          <a:p>
            <a:pPr algn="ctr"/>
            <a:endParaRPr lang="en-US" sz="2800" noProof="1" smtClean="0"/>
          </a:p>
          <a:p>
            <a:pPr algn="ctr"/>
            <a:r>
              <a:rPr lang="en-US" sz="2800" noProof="1" smtClean="0"/>
              <a:t>Večja stopnja rasti </a:t>
            </a:r>
          </a:p>
          <a:p>
            <a:pPr algn="ctr"/>
            <a:endParaRPr lang="en-US" sz="2800" noProof="1"/>
          </a:p>
          <a:p>
            <a:pPr algn="ctr"/>
            <a:r>
              <a:rPr lang="en-US" sz="2800" noProof="1" smtClean="0"/>
              <a:t>Strateški razvoj podjetja </a:t>
            </a:r>
          </a:p>
          <a:p>
            <a:pPr algn="ctr"/>
            <a:endParaRPr lang="en-US" sz="2800" noProof="1" smtClean="0"/>
          </a:p>
          <a:p>
            <a:pPr algn="ctr"/>
            <a:r>
              <a:rPr lang="en-US" sz="2800" noProof="1" smtClean="0"/>
              <a:t>Profesionalizacija </a:t>
            </a:r>
          </a:p>
          <a:p>
            <a:pPr algn="ctr"/>
            <a:r>
              <a:rPr lang="en-US" sz="2800" noProof="1" smtClean="0"/>
              <a:t>management</a:t>
            </a:r>
          </a:p>
          <a:p>
            <a:pPr algn="ctr"/>
            <a:endParaRPr lang="en-US" sz="2800" noProof="1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LBMN-TURBO\LEBEMAN_Projekte\Bisnode\15-0507_Bisnode_D&amp;B_Tietgen\Vom Kunden\D&amp;B Logo\Wordmark WWN\DB_WWN Logo_Pantone Cen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78" y="2980037"/>
            <a:ext cx="2497526" cy="74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63825"/>
            <a:ext cx="1960937" cy="948817"/>
          </a:xfrm>
          <a:prstGeom prst="rect">
            <a:avLst/>
          </a:prstGeom>
        </p:spPr>
      </p:pic>
      <p:cxnSp>
        <p:nvCxnSpPr>
          <p:cNvPr id="3" name="Gerade Verbindung 2"/>
          <p:cNvCxnSpPr/>
          <p:nvPr/>
        </p:nvCxnSpPr>
        <p:spPr>
          <a:xfrm>
            <a:off x="4570413" y="2672863"/>
            <a:ext cx="0" cy="127390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6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93Z_DmNeUGm_WvU3BoWBQ"/>
</p:tagLst>
</file>

<file path=ppt/theme/theme1.xml><?xml version="1.0" encoding="utf-8"?>
<a:theme xmlns:a="http://schemas.openxmlformats.org/drawingml/2006/main" name="14_08_09_Bisnode_4_3_Master_final_korrigiert">
  <a:themeElements>
    <a:clrScheme name="bisnode">
      <a:dk1>
        <a:sysClr val="windowText" lastClr="000000"/>
      </a:dk1>
      <a:lt1>
        <a:sysClr val="window" lastClr="FFFFFF"/>
      </a:lt1>
      <a:dk2>
        <a:srgbClr val="BDCF31"/>
      </a:dk2>
      <a:lt2>
        <a:srgbClr val="EEECE1"/>
      </a:lt2>
      <a:accent1>
        <a:srgbClr val="BDCF31"/>
      </a:accent1>
      <a:accent2>
        <a:srgbClr val="346F36"/>
      </a:accent2>
      <a:accent3>
        <a:srgbClr val="FBC311"/>
      </a:accent3>
      <a:accent4>
        <a:srgbClr val="39BBEC"/>
      </a:accent4>
      <a:accent5>
        <a:srgbClr val="CCCCCC"/>
      </a:accent5>
      <a:accent6>
        <a:srgbClr val="7F7F7F"/>
      </a:accent6>
      <a:hlink>
        <a:srgbClr val="000000"/>
      </a:hlink>
      <a:folHlink>
        <a:srgbClr val="000000"/>
      </a:folHlink>
    </a:clrScheme>
    <a:fontScheme name="Bisno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40000"/>
            <a:lumOff val="6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effectLst/>
            <a:latin typeface="Arial" charset="0"/>
          </a:defRPr>
        </a:defPPr>
      </a:lstStyle>
    </a:spDef>
    <a:lnDef>
      <a:spPr>
        <a:ln>
          <a:solidFill>
            <a:schemeClr val="tx1">
              <a:lumMod val="40000"/>
              <a:lumOff val="6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noProof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5_08_09_Bisnode_4_3_Master_final_korrigiert">
  <a:themeElements>
    <a:clrScheme name="bisnode">
      <a:dk1>
        <a:sysClr val="windowText" lastClr="000000"/>
      </a:dk1>
      <a:lt1>
        <a:sysClr val="window" lastClr="FFFFFF"/>
      </a:lt1>
      <a:dk2>
        <a:srgbClr val="BDCF31"/>
      </a:dk2>
      <a:lt2>
        <a:srgbClr val="EEECE1"/>
      </a:lt2>
      <a:accent1>
        <a:srgbClr val="BDCF31"/>
      </a:accent1>
      <a:accent2>
        <a:srgbClr val="346F36"/>
      </a:accent2>
      <a:accent3>
        <a:srgbClr val="FBC311"/>
      </a:accent3>
      <a:accent4>
        <a:srgbClr val="39BBEC"/>
      </a:accent4>
      <a:accent5>
        <a:srgbClr val="CCCCCC"/>
      </a:accent5>
      <a:accent6>
        <a:srgbClr val="7F7F7F"/>
      </a:accent6>
      <a:hlink>
        <a:srgbClr val="000000"/>
      </a:hlink>
      <a:folHlink>
        <a:srgbClr val="000000"/>
      </a:folHlink>
    </a:clrScheme>
    <a:fontScheme name="Bisno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40000"/>
            <a:lumOff val="6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effectLst/>
            <a:latin typeface="Arial" charset="0"/>
          </a:defRPr>
        </a:defPPr>
      </a:lstStyle>
    </a:spDef>
    <a:lnDef>
      <a:spPr>
        <a:ln>
          <a:solidFill>
            <a:schemeClr val="tx1">
              <a:lumMod val="40000"/>
              <a:lumOff val="6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noProof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6_08_09_Bisnode_4_3_Master_final_korrigiert">
  <a:themeElements>
    <a:clrScheme name="bisnode">
      <a:dk1>
        <a:sysClr val="windowText" lastClr="000000"/>
      </a:dk1>
      <a:lt1>
        <a:sysClr val="window" lastClr="FFFFFF"/>
      </a:lt1>
      <a:dk2>
        <a:srgbClr val="BDCF31"/>
      </a:dk2>
      <a:lt2>
        <a:srgbClr val="EEECE1"/>
      </a:lt2>
      <a:accent1>
        <a:srgbClr val="BDCF31"/>
      </a:accent1>
      <a:accent2>
        <a:srgbClr val="346F36"/>
      </a:accent2>
      <a:accent3>
        <a:srgbClr val="FBC311"/>
      </a:accent3>
      <a:accent4>
        <a:srgbClr val="39BBEC"/>
      </a:accent4>
      <a:accent5>
        <a:srgbClr val="CCCCCC"/>
      </a:accent5>
      <a:accent6>
        <a:srgbClr val="7F7F7F"/>
      </a:accent6>
      <a:hlink>
        <a:srgbClr val="000000"/>
      </a:hlink>
      <a:folHlink>
        <a:srgbClr val="000000"/>
      </a:folHlink>
    </a:clrScheme>
    <a:fontScheme name="Bisno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40000"/>
            <a:lumOff val="6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effectLst/>
            <a:latin typeface="Arial" charset="0"/>
          </a:defRPr>
        </a:defPPr>
      </a:lstStyle>
    </a:spDef>
    <a:lnDef>
      <a:spPr>
        <a:ln>
          <a:solidFill>
            <a:schemeClr val="tx1">
              <a:lumMod val="40000"/>
              <a:lumOff val="6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noProof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7_08_09_Bisnode_4_3_Master_final_korrigiert">
  <a:themeElements>
    <a:clrScheme name="bisnode">
      <a:dk1>
        <a:sysClr val="windowText" lastClr="000000"/>
      </a:dk1>
      <a:lt1>
        <a:sysClr val="window" lastClr="FFFFFF"/>
      </a:lt1>
      <a:dk2>
        <a:srgbClr val="BDCF31"/>
      </a:dk2>
      <a:lt2>
        <a:srgbClr val="EEECE1"/>
      </a:lt2>
      <a:accent1>
        <a:srgbClr val="BDCF31"/>
      </a:accent1>
      <a:accent2>
        <a:srgbClr val="346F36"/>
      </a:accent2>
      <a:accent3>
        <a:srgbClr val="FBC311"/>
      </a:accent3>
      <a:accent4>
        <a:srgbClr val="39BBEC"/>
      </a:accent4>
      <a:accent5>
        <a:srgbClr val="CCCCCC"/>
      </a:accent5>
      <a:accent6>
        <a:srgbClr val="7F7F7F"/>
      </a:accent6>
      <a:hlink>
        <a:srgbClr val="000000"/>
      </a:hlink>
      <a:folHlink>
        <a:srgbClr val="000000"/>
      </a:folHlink>
    </a:clrScheme>
    <a:fontScheme name="Bisno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40000"/>
            <a:lumOff val="6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effectLst/>
            <a:latin typeface="Arial" charset="0"/>
          </a:defRPr>
        </a:defPPr>
      </a:lstStyle>
    </a:spDef>
    <a:lnDef>
      <a:spPr>
        <a:ln>
          <a:solidFill>
            <a:schemeClr val="tx1">
              <a:lumMod val="40000"/>
              <a:lumOff val="6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noProof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18_08_09_Bisnode_4_3_Master_final_korrigiert">
  <a:themeElements>
    <a:clrScheme name="bisnode">
      <a:dk1>
        <a:sysClr val="windowText" lastClr="000000"/>
      </a:dk1>
      <a:lt1>
        <a:sysClr val="window" lastClr="FFFFFF"/>
      </a:lt1>
      <a:dk2>
        <a:srgbClr val="BDCF31"/>
      </a:dk2>
      <a:lt2>
        <a:srgbClr val="EEECE1"/>
      </a:lt2>
      <a:accent1>
        <a:srgbClr val="BDCF31"/>
      </a:accent1>
      <a:accent2>
        <a:srgbClr val="346F36"/>
      </a:accent2>
      <a:accent3>
        <a:srgbClr val="FBC311"/>
      </a:accent3>
      <a:accent4>
        <a:srgbClr val="39BBEC"/>
      </a:accent4>
      <a:accent5>
        <a:srgbClr val="CCCCCC"/>
      </a:accent5>
      <a:accent6>
        <a:srgbClr val="7F7F7F"/>
      </a:accent6>
      <a:hlink>
        <a:srgbClr val="000000"/>
      </a:hlink>
      <a:folHlink>
        <a:srgbClr val="000000"/>
      </a:folHlink>
    </a:clrScheme>
    <a:fontScheme name="Bisno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40000"/>
            <a:lumOff val="6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effectLst/>
            <a:latin typeface="Arial" charset="0"/>
          </a:defRPr>
        </a:defPPr>
      </a:lstStyle>
    </a:spDef>
    <a:lnDef>
      <a:spPr>
        <a:ln>
          <a:solidFill>
            <a:schemeClr val="tx1">
              <a:lumMod val="40000"/>
              <a:lumOff val="6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noProof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ppt367C.tmp</Template>
  <TotalTime>1204</TotalTime>
  <Words>738</Words>
  <Application>Microsoft Office PowerPoint</Application>
  <PresentationFormat>Diaprojekcija na zaslonu (4:3)</PresentationFormat>
  <Paragraphs>99</Paragraphs>
  <Slides>8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5</vt:i4>
      </vt:variant>
      <vt:variant>
        <vt:lpstr>Naslovi diapozitivov</vt:lpstr>
      </vt:variant>
      <vt:variant>
        <vt:i4>8</vt:i4>
      </vt:variant>
    </vt:vector>
  </HeadingPairs>
  <TitlesOfParts>
    <vt:vector size="19" baseType="lpstr">
      <vt:lpstr>Arial</vt:lpstr>
      <vt:lpstr>Calibri</vt:lpstr>
      <vt:lpstr>HelveticaNeueLT Com 45 Lt</vt:lpstr>
      <vt:lpstr>Symbol</vt:lpstr>
      <vt:lpstr>Times</vt:lpstr>
      <vt:lpstr>Times New Roman</vt:lpstr>
      <vt:lpstr>14_08_09_Bisnode_4_3_Master_final_korrigiert</vt:lpstr>
      <vt:lpstr>15_08_09_Bisnode_4_3_Master_final_korrigiert</vt:lpstr>
      <vt:lpstr>16_08_09_Bisnode_4_3_Master_final_korrigiert</vt:lpstr>
      <vt:lpstr>17_08_09_Bisnode_4_3_Master_final_korrigiert</vt:lpstr>
      <vt:lpstr>18_08_09_Bisnode_4_3_Master_final_korrigiert</vt:lpstr>
      <vt:lpstr>PowerPointova predstavitev</vt:lpstr>
      <vt:lpstr>SKUPINA BISNODE PRISOTNA V 17 DRŽAVAH EVROPE</vt:lpstr>
      <vt:lpstr>Kaj BISNODE razume pod družinska podjetja?</vt:lpstr>
      <vt:lpstr>POMEMBNOST družinskih podjetij</vt:lpstr>
      <vt:lpstr>Tipični profil družinskega podjetja</vt:lpstr>
      <vt:lpstr>UČINKOVITA MIKRO-PODJETJA</vt:lpstr>
      <vt:lpstr>izzivi DRUŽINSKIH PODJETJI:  moja mentorska izkušnja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Passion for business</dc:title>
  <dc:creator>ezigon</dc:creator>
  <cp:lastModifiedBy>Lidija Flajs</cp:lastModifiedBy>
  <cp:revision>201</cp:revision>
  <dcterms:created xsi:type="dcterms:W3CDTF">2013-06-11T07:22:23Z</dcterms:created>
  <dcterms:modified xsi:type="dcterms:W3CDTF">2016-04-06T06:33:52Z</dcterms:modified>
</cp:coreProperties>
</file>